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1.jpg" ContentType="image/jpg"/>
  <Override PartName="/ppt/media/image12.jpg" ContentType="image/jpg"/>
  <Override PartName="/ppt/media/image13.jpg" ContentType="image/jpg"/>
  <Override PartName="/ppt/media/image18.jpg" ContentType="image/jpg"/>
  <Override PartName="/ppt/media/image19.jpg" ContentType="image/jpg"/>
  <Override PartName="/ppt/media/image20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1448943341" r:id="rId2"/>
    <p:sldId id="2377" r:id="rId3"/>
    <p:sldId id="144894336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17" d="100"/>
          <a:sy n="117" d="100"/>
        </p:scale>
        <p:origin x="808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62155-6792-1F43-B855-1ECF486CB043}" type="datetimeFigureOut">
              <a:rPr lang="en-US" smtClean="0"/>
              <a:t>6/24/24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B227E-0326-1045-BE3A-783292D8B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14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8156" y="242315"/>
            <a:ext cx="11195686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11A99"/>
                </a:solidFill>
                <a:latin typeface="Avenir Black"/>
                <a:cs typeface="Avenir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tx1"/>
                </a:solidFill>
                <a:latin typeface="Avenir"/>
                <a:cs typeface="Aveni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11A99"/>
                </a:solidFill>
                <a:latin typeface="Avenir Black"/>
                <a:cs typeface="Avenir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tx1"/>
                </a:solidFill>
                <a:latin typeface="Avenir"/>
                <a:cs typeface="Aveni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11A99"/>
                </a:solidFill>
                <a:latin typeface="Avenir Black"/>
                <a:cs typeface="Avenir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11A99"/>
                </a:solidFill>
                <a:latin typeface="Avenir Black"/>
                <a:cs typeface="Avenir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mergence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09608" y="914401"/>
            <a:ext cx="10972792" cy="5091288"/>
          </a:xfrm>
        </p:spPr>
        <p:txBody>
          <a:bodyPr anchor="t">
            <a:normAutofit/>
          </a:bodyPr>
          <a:lstStyle>
            <a:lvl1pPr marL="380990" indent="-380990" algn="l">
              <a:lnSpc>
                <a:spcPct val="100000"/>
              </a:lnSpc>
              <a:buFont typeface="Arial"/>
              <a:buChar char="•"/>
              <a:defRPr sz="1867" baseline="0">
                <a:solidFill>
                  <a:srgbClr val="185485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80624"/>
            <a:ext cx="10972800" cy="733777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64316" y="6356354"/>
            <a:ext cx="7863368" cy="365125"/>
          </a:xfrm>
          <a:prstGeom prst="rect">
            <a:avLst/>
          </a:prstGeom>
        </p:spPr>
        <p:txBody>
          <a:bodyPr/>
          <a:lstStyle>
            <a:lvl1pPr algn="ct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3042" y="6356354"/>
            <a:ext cx="675759" cy="365125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82F46DF-238F-F546-98B7-70B77862DA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17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3064" y="-1523"/>
            <a:ext cx="11405870" cy="1007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11A99"/>
                </a:solidFill>
                <a:latin typeface="Avenir Black"/>
                <a:cs typeface="Avenir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06053" y="1305519"/>
            <a:ext cx="7779892" cy="1625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tx1"/>
                </a:solidFill>
                <a:latin typeface="Avenir"/>
                <a:cs typeface="Aveni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ole-trapnell-lab.github.io/monocle-release/docs/#constructing-single-cell-trajectorie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9079A6-53AB-7B63-37CD-016B70B8A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1856" y="5862433"/>
            <a:ext cx="2693225" cy="8338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June 24-28, 2024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Bangkok, Thailand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3DD04-E1E5-66F7-9CC2-E30683EA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88" y="1544070"/>
            <a:ext cx="10972800" cy="2166763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tabLst>
                <a:tab pos="2971800" algn="ctr"/>
                <a:tab pos="5943600" algn="r"/>
              </a:tabLst>
            </a:pPr>
            <a:r>
              <a:rPr lang="en-US" sz="2000" b="1" kern="100" dirty="0">
                <a:solidFill>
                  <a:srgbClr val="020056"/>
                </a:solidFill>
                <a:effectLst/>
                <a:latin typeface="Calibri"/>
                <a:ea typeface="Aptos" panose="020B0004020202020204" pitchFamily="34" charset="0"/>
                <a:cs typeface="Calibri"/>
              </a:rPr>
              <a:t>2024 HCA Single-Cell Omics in-person Computational and Experimental Design Workshop</a:t>
            </a:r>
            <a:br>
              <a:rPr lang="en-US" sz="2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br>
              <a:rPr lang="en-US" sz="2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br>
              <a:rPr lang="en-US" sz="36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r>
              <a:rPr lang="en-US" sz="3600" dirty="0">
                <a:solidFill>
                  <a:srgbClr val="011890"/>
                </a:solidFill>
              </a:rPr>
              <a:t>Inferring</a:t>
            </a:r>
            <a:r>
              <a:rPr lang="en-US" sz="3600" spc="-65" dirty="0">
                <a:solidFill>
                  <a:srgbClr val="011890"/>
                </a:solidFill>
              </a:rPr>
              <a:t> </a:t>
            </a:r>
            <a:r>
              <a:rPr lang="en-US" sz="3600" dirty="0">
                <a:solidFill>
                  <a:srgbClr val="011890"/>
                </a:solidFill>
              </a:rPr>
              <a:t>trajectories</a:t>
            </a:r>
            <a:r>
              <a:rPr lang="en-US" sz="3600" spc="-60" dirty="0">
                <a:solidFill>
                  <a:srgbClr val="011890"/>
                </a:solidFill>
              </a:rPr>
              <a:t> </a:t>
            </a:r>
            <a:r>
              <a:rPr lang="en-US" sz="3600" dirty="0">
                <a:solidFill>
                  <a:srgbClr val="011890"/>
                </a:solidFill>
              </a:rPr>
              <a:t>from</a:t>
            </a:r>
            <a:r>
              <a:rPr lang="en-US" sz="3600" spc="-50" dirty="0">
                <a:solidFill>
                  <a:srgbClr val="011890"/>
                </a:solidFill>
              </a:rPr>
              <a:t> </a:t>
            </a:r>
            <a:r>
              <a:rPr lang="en-US" sz="3600" spc="-20" dirty="0" err="1">
                <a:solidFill>
                  <a:srgbClr val="011890"/>
                </a:solidFill>
              </a:rPr>
              <a:t>scRNA</a:t>
            </a:r>
            <a:r>
              <a:rPr lang="en-US" sz="3600" spc="-20" dirty="0">
                <a:solidFill>
                  <a:srgbClr val="011890"/>
                </a:solidFill>
              </a:rPr>
              <a:t>-</a:t>
            </a:r>
            <a:r>
              <a:rPr lang="en-US" sz="3600" dirty="0">
                <a:solidFill>
                  <a:srgbClr val="011890"/>
                </a:solidFill>
              </a:rPr>
              <a:t>Seq</a:t>
            </a:r>
            <a:r>
              <a:rPr lang="en-US" sz="3600" spc="-60" dirty="0">
                <a:solidFill>
                  <a:srgbClr val="011890"/>
                </a:solidFill>
              </a:rPr>
              <a:t> </a:t>
            </a:r>
            <a:r>
              <a:rPr lang="en-US" sz="3600" spc="-20" dirty="0">
                <a:solidFill>
                  <a:srgbClr val="011890"/>
                </a:solidFill>
              </a:rPr>
              <a:t>data</a:t>
            </a:r>
            <a:endParaRPr lang="en-US" sz="3600" kern="100" dirty="0">
              <a:solidFill>
                <a:srgbClr val="020056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97779C-AD0F-5A1D-02E3-8EA92BA07C2D}"/>
              </a:ext>
            </a:extLst>
          </p:cNvPr>
          <p:cNvSpPr/>
          <p:nvPr/>
        </p:nvSpPr>
        <p:spPr>
          <a:xfrm>
            <a:off x="0" y="6005689"/>
            <a:ext cx="2334126" cy="733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EC7554-0BDF-18B2-B585-C88AD9CA18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888" y="4472857"/>
            <a:ext cx="3790695" cy="938678"/>
          </a:xfrm>
          <a:prstGeom prst="rect">
            <a:avLst/>
          </a:prstGeom>
        </p:spPr>
      </p:pic>
      <p:pic>
        <p:nvPicPr>
          <p:cNvPr id="11" name="Picture 10" descr="A logo for human cell atlas&#10;&#10;Description automatically generated">
            <a:extLst>
              <a:ext uri="{FF2B5EF4-FFF2-40B4-BE49-F238E27FC236}">
                <a16:creationId xmlns:a16="http://schemas.microsoft.com/office/drawing/2014/main" id="{B0E3CD04-B8C7-765E-DDE5-9FC0582B3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699" y="3755989"/>
            <a:ext cx="3070114" cy="237081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8394F4-DBE3-9D11-4B76-D11A59A3A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56" b="34525"/>
          <a:stretch/>
        </p:blipFill>
        <p:spPr bwMode="auto">
          <a:xfrm>
            <a:off x="4131887" y="4233332"/>
            <a:ext cx="4709826" cy="14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50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9340">
              <a:lnSpc>
                <a:spcPct val="100000"/>
              </a:lnSpc>
              <a:spcBef>
                <a:spcPts val="100"/>
              </a:spcBef>
            </a:pPr>
            <a:r>
              <a:rPr dirty="0"/>
              <a:t>Building</a:t>
            </a:r>
            <a:r>
              <a:rPr spc="-80" dirty="0"/>
              <a:t> </a:t>
            </a:r>
            <a:r>
              <a:rPr dirty="0"/>
              <a:t>a</a:t>
            </a:r>
            <a:r>
              <a:rPr spc="-80" dirty="0"/>
              <a:t> </a:t>
            </a:r>
            <a:r>
              <a:rPr dirty="0"/>
              <a:t>minimum</a:t>
            </a:r>
            <a:r>
              <a:rPr spc="-65" dirty="0"/>
              <a:t> </a:t>
            </a:r>
            <a:r>
              <a:rPr dirty="0"/>
              <a:t>spanning</a:t>
            </a:r>
            <a:r>
              <a:rPr spc="-80" dirty="0"/>
              <a:t> </a:t>
            </a:r>
            <a:r>
              <a:rPr spc="-20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243" y="1306067"/>
            <a:ext cx="67640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000" spc="-25" dirty="0">
                <a:latin typeface="Avenir Book"/>
                <a:cs typeface="Avenir Book"/>
              </a:rPr>
              <a:t>1.</a:t>
            </a:r>
            <a:r>
              <a:rPr sz="2000" dirty="0">
                <a:latin typeface="Avenir Book"/>
                <a:cs typeface="Avenir Book"/>
              </a:rPr>
              <a:t>	Build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graph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with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edges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between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each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pair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clusters.</a:t>
            </a:r>
            <a:endParaRPr sz="2000">
              <a:latin typeface="Avenir Book"/>
              <a:cs typeface="Avenir Boo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92903" y="6569964"/>
            <a:ext cx="3020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Street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K.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(2018)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BMC</a:t>
            </a:r>
            <a:r>
              <a:rPr sz="1400" i="1" spc="-20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Genomics.</a:t>
            </a:r>
            <a:endParaRPr sz="1400">
              <a:latin typeface="Avenir Book"/>
              <a:cs typeface="Avenir Book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5589" y="2103247"/>
            <a:ext cx="5950695" cy="36516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539" rIns="0" bIns="0" rtlCol="0">
            <a:spAutoFit/>
          </a:bodyPr>
          <a:lstStyle/>
          <a:p>
            <a:pPr marL="2444750">
              <a:lnSpc>
                <a:spcPct val="100000"/>
              </a:lnSpc>
              <a:spcBef>
                <a:spcPts val="100"/>
              </a:spcBef>
            </a:pPr>
            <a:r>
              <a:rPr dirty="0"/>
              <a:t>Building</a:t>
            </a:r>
            <a:r>
              <a:rPr spc="-80" dirty="0"/>
              <a:t> </a:t>
            </a:r>
            <a:r>
              <a:rPr dirty="0"/>
              <a:t>a</a:t>
            </a:r>
            <a:r>
              <a:rPr spc="-80" dirty="0"/>
              <a:t> </a:t>
            </a:r>
            <a:r>
              <a:rPr dirty="0"/>
              <a:t>minimum</a:t>
            </a:r>
            <a:r>
              <a:rPr spc="-65" dirty="0"/>
              <a:t> </a:t>
            </a:r>
            <a:r>
              <a:rPr dirty="0"/>
              <a:t>spanning</a:t>
            </a:r>
            <a:r>
              <a:rPr spc="-80" dirty="0"/>
              <a:t> </a:t>
            </a:r>
            <a:r>
              <a:rPr spc="-20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243" y="1202435"/>
            <a:ext cx="8312784" cy="842644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15"/>
              </a:spcBef>
              <a:buAutoNum type="arabicPeriod"/>
              <a:tabLst>
                <a:tab pos="469265" algn="l"/>
              </a:tabLst>
            </a:pPr>
            <a:r>
              <a:rPr sz="2000" dirty="0">
                <a:latin typeface="Avenir Book"/>
                <a:cs typeface="Avenir Book"/>
              </a:rPr>
              <a:t>Build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graph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with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edges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between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each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pair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clusters.</a:t>
            </a:r>
            <a:endParaRPr sz="2000">
              <a:latin typeface="Avenir Book"/>
              <a:cs typeface="Avenir Book"/>
            </a:endParaRPr>
          </a:p>
          <a:p>
            <a:pPr marL="469265" indent="-456565">
              <a:lnSpc>
                <a:spcPct val="100000"/>
              </a:lnSpc>
              <a:spcBef>
                <a:spcPts val="815"/>
              </a:spcBef>
              <a:buAutoNum type="arabicPeriod"/>
              <a:tabLst>
                <a:tab pos="469265" algn="l"/>
              </a:tabLst>
            </a:pPr>
            <a:r>
              <a:rPr sz="2000" dirty="0">
                <a:latin typeface="Avenir Book"/>
                <a:cs typeface="Avenir Book"/>
              </a:rPr>
              <a:t>Add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weights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to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each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edge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according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to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proximity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two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clusters.</a:t>
            </a:r>
            <a:endParaRPr sz="2000">
              <a:latin typeface="Avenir Book"/>
              <a:cs typeface="Avenir Boo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92903" y="6569964"/>
            <a:ext cx="3020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Street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K.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(2018)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BMC</a:t>
            </a:r>
            <a:r>
              <a:rPr sz="1400" i="1" spc="-20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Genomics.</a:t>
            </a:r>
            <a:endParaRPr sz="1400">
              <a:latin typeface="Avenir Book"/>
              <a:cs typeface="Avenir Boo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05589" y="2103247"/>
            <a:ext cx="5951220" cy="3651885"/>
            <a:chOff x="5805589" y="2103247"/>
            <a:chExt cx="5951220" cy="36518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5589" y="2103247"/>
              <a:ext cx="5950695" cy="36516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3087" y="2610389"/>
              <a:ext cx="226709" cy="2267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7640" y="3339964"/>
              <a:ext cx="226709" cy="2267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2389" y="4322457"/>
              <a:ext cx="226709" cy="22670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7105" y="5013121"/>
              <a:ext cx="226709" cy="2267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53997" y="2911947"/>
              <a:ext cx="226709" cy="2267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5470" y="4030628"/>
              <a:ext cx="226709" cy="22670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29417" y="2648080"/>
              <a:ext cx="194945" cy="729615"/>
            </a:xfrm>
            <a:custGeom>
              <a:avLst/>
              <a:gdLst/>
              <a:ahLst/>
              <a:cxnLst/>
              <a:rect l="l" t="t" r="r" b="b"/>
              <a:pathLst>
                <a:path w="194945" h="729614">
                  <a:moveTo>
                    <a:pt x="0" y="0"/>
                  </a:moveTo>
                  <a:lnTo>
                    <a:pt x="194553" y="72957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801793" y="3552753"/>
              <a:ext cx="418465" cy="807720"/>
            </a:xfrm>
            <a:custGeom>
              <a:avLst/>
              <a:gdLst/>
              <a:ahLst/>
              <a:cxnLst/>
              <a:rect l="l" t="t" r="r" b="b"/>
              <a:pathLst>
                <a:path w="418465" h="807720">
                  <a:moveTo>
                    <a:pt x="0" y="0"/>
                  </a:moveTo>
                  <a:lnTo>
                    <a:pt x="418287" y="80739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85453" y="4486609"/>
              <a:ext cx="1778000" cy="640080"/>
            </a:xfrm>
            <a:custGeom>
              <a:avLst/>
              <a:gdLst/>
              <a:ahLst/>
              <a:cxnLst/>
              <a:rect l="l" t="t" r="r" b="b"/>
              <a:pathLst>
                <a:path w="1778000" h="640079">
                  <a:moveTo>
                    <a:pt x="0" y="0"/>
                  </a:moveTo>
                  <a:lnTo>
                    <a:pt x="1778001" y="63986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02748" y="4182894"/>
              <a:ext cx="1848485" cy="253365"/>
            </a:xfrm>
            <a:custGeom>
              <a:avLst/>
              <a:gdLst/>
              <a:ahLst/>
              <a:cxnLst/>
              <a:rect l="l" t="t" r="r" b="b"/>
              <a:pathLst>
                <a:path w="1848484" h="253364">
                  <a:moveTo>
                    <a:pt x="0" y="252918"/>
                  </a:moveTo>
                  <a:lnTo>
                    <a:pt x="184825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346122" y="3112852"/>
              <a:ext cx="1782445" cy="1938020"/>
            </a:xfrm>
            <a:custGeom>
              <a:avLst/>
              <a:gdLst/>
              <a:ahLst/>
              <a:cxnLst/>
              <a:rect l="l" t="t" r="r" b="b"/>
              <a:pathLst>
                <a:path w="1782445" h="1938020">
                  <a:moveTo>
                    <a:pt x="0" y="1937960"/>
                  </a:moveTo>
                  <a:lnTo>
                    <a:pt x="178232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404488" y="3054487"/>
              <a:ext cx="1665605" cy="1014094"/>
            </a:xfrm>
            <a:custGeom>
              <a:avLst/>
              <a:gdLst/>
              <a:ahLst/>
              <a:cxnLst/>
              <a:rect l="l" t="t" r="r" b="b"/>
              <a:pathLst>
                <a:path w="1665604" h="1014095">
                  <a:moveTo>
                    <a:pt x="0" y="1013832"/>
                  </a:moveTo>
                  <a:lnTo>
                    <a:pt x="166558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57999" y="3015577"/>
              <a:ext cx="4231640" cy="438150"/>
            </a:xfrm>
            <a:custGeom>
              <a:avLst/>
              <a:gdLst/>
              <a:ahLst/>
              <a:cxnLst/>
              <a:rect l="l" t="t" r="r" b="b"/>
              <a:pathLst>
                <a:path w="4231640" h="438150">
                  <a:moveTo>
                    <a:pt x="0" y="437742"/>
                  </a:moveTo>
                  <a:lnTo>
                    <a:pt x="423153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73174" y="2693485"/>
              <a:ext cx="4426585" cy="254000"/>
            </a:xfrm>
            <a:custGeom>
              <a:avLst/>
              <a:gdLst/>
              <a:ahLst/>
              <a:cxnLst/>
              <a:rect l="l" t="t" r="r" b="b"/>
              <a:pathLst>
                <a:path w="4426584" h="254000">
                  <a:moveTo>
                    <a:pt x="0" y="0"/>
                  </a:moveTo>
                  <a:lnTo>
                    <a:pt x="4426085" y="25399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36423" y="2784268"/>
              <a:ext cx="659765" cy="1544955"/>
            </a:xfrm>
            <a:custGeom>
              <a:avLst/>
              <a:gdLst/>
              <a:ahLst/>
              <a:cxnLst/>
              <a:rect l="l" t="t" r="r" b="b"/>
              <a:pathLst>
                <a:path w="659765" h="1544954">
                  <a:moveTo>
                    <a:pt x="0" y="0"/>
                  </a:moveTo>
                  <a:lnTo>
                    <a:pt x="659322" y="154454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65606" y="2774539"/>
              <a:ext cx="2556510" cy="1369695"/>
            </a:xfrm>
            <a:custGeom>
              <a:avLst/>
              <a:gdLst/>
              <a:ahLst/>
              <a:cxnLst/>
              <a:rect l="l" t="t" r="r" b="b"/>
              <a:pathLst>
                <a:path w="2556509" h="1369695">
                  <a:moveTo>
                    <a:pt x="0" y="0"/>
                  </a:moveTo>
                  <a:lnTo>
                    <a:pt x="2556215" y="136944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75332" y="2755084"/>
              <a:ext cx="2519680" cy="2296160"/>
            </a:xfrm>
            <a:custGeom>
              <a:avLst/>
              <a:gdLst/>
              <a:ahLst/>
              <a:cxnLst/>
              <a:rect l="l" t="t" r="r" b="b"/>
              <a:pathLst>
                <a:path w="2519679" h="2296160">
                  <a:moveTo>
                    <a:pt x="0" y="0"/>
                  </a:moveTo>
                  <a:lnTo>
                    <a:pt x="2519463" y="229572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287756" y="4262871"/>
              <a:ext cx="43815" cy="743585"/>
            </a:xfrm>
            <a:custGeom>
              <a:avLst/>
              <a:gdLst/>
              <a:ahLst/>
              <a:cxnLst/>
              <a:rect l="l" t="t" r="r" b="b"/>
              <a:pathLst>
                <a:path w="43815" h="743585">
                  <a:moveTo>
                    <a:pt x="43228" y="0"/>
                  </a:moveTo>
                  <a:lnTo>
                    <a:pt x="0" y="7429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838543" y="3511684"/>
              <a:ext cx="2383790" cy="632460"/>
            </a:xfrm>
            <a:custGeom>
              <a:avLst/>
              <a:gdLst/>
              <a:ahLst/>
              <a:cxnLst/>
              <a:rect l="l" t="t" r="r" b="b"/>
              <a:pathLst>
                <a:path w="2383790" h="632460">
                  <a:moveTo>
                    <a:pt x="0" y="0"/>
                  </a:moveTo>
                  <a:lnTo>
                    <a:pt x="2383277" y="63229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539" rIns="0" bIns="0" rtlCol="0">
            <a:spAutoFit/>
          </a:bodyPr>
          <a:lstStyle/>
          <a:p>
            <a:pPr marL="2444750">
              <a:lnSpc>
                <a:spcPct val="100000"/>
              </a:lnSpc>
              <a:spcBef>
                <a:spcPts val="100"/>
              </a:spcBef>
            </a:pPr>
            <a:r>
              <a:rPr dirty="0"/>
              <a:t>Building</a:t>
            </a:r>
            <a:r>
              <a:rPr spc="-80" dirty="0"/>
              <a:t> </a:t>
            </a:r>
            <a:r>
              <a:rPr dirty="0"/>
              <a:t>a</a:t>
            </a:r>
            <a:r>
              <a:rPr spc="-80" dirty="0"/>
              <a:t> </a:t>
            </a:r>
            <a:r>
              <a:rPr dirty="0"/>
              <a:t>minimum</a:t>
            </a:r>
            <a:r>
              <a:rPr spc="-65" dirty="0"/>
              <a:t> </a:t>
            </a:r>
            <a:r>
              <a:rPr dirty="0"/>
              <a:t>spanning</a:t>
            </a:r>
            <a:r>
              <a:rPr spc="-80" dirty="0"/>
              <a:t> </a:t>
            </a:r>
            <a:r>
              <a:rPr spc="-20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243" y="1202435"/>
            <a:ext cx="8312784" cy="123571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15"/>
              </a:spcBef>
              <a:buAutoNum type="arabicPeriod"/>
              <a:tabLst>
                <a:tab pos="469265" algn="l"/>
              </a:tabLst>
            </a:pPr>
            <a:r>
              <a:rPr sz="2000" dirty="0">
                <a:latin typeface="Avenir Book"/>
                <a:cs typeface="Avenir Book"/>
              </a:rPr>
              <a:t>Build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graph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with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edges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between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each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pair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clusters.</a:t>
            </a:r>
            <a:endParaRPr sz="2000">
              <a:latin typeface="Avenir Book"/>
              <a:cs typeface="Avenir Book"/>
            </a:endParaRPr>
          </a:p>
          <a:p>
            <a:pPr marL="469265" indent="-456565">
              <a:lnSpc>
                <a:spcPct val="100000"/>
              </a:lnSpc>
              <a:spcBef>
                <a:spcPts val="815"/>
              </a:spcBef>
              <a:buAutoNum type="arabicPeriod"/>
              <a:tabLst>
                <a:tab pos="469265" algn="l"/>
              </a:tabLst>
            </a:pPr>
            <a:r>
              <a:rPr sz="2000" dirty="0">
                <a:latin typeface="Avenir Book"/>
                <a:cs typeface="Avenir Book"/>
              </a:rPr>
              <a:t>Add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weights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to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each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edge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according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to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proximity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two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clusters.</a:t>
            </a:r>
            <a:endParaRPr sz="2000">
              <a:latin typeface="Avenir Book"/>
              <a:cs typeface="Avenir Book"/>
            </a:endParaRPr>
          </a:p>
          <a:p>
            <a:pPr marL="469265" indent="-45656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469265" algn="l"/>
              </a:tabLst>
            </a:pPr>
            <a:r>
              <a:rPr sz="2000" dirty="0">
                <a:latin typeface="Avenir Book"/>
                <a:cs typeface="Avenir Book"/>
              </a:rPr>
              <a:t>Find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shortest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path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between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clusters.</a:t>
            </a:r>
            <a:endParaRPr sz="2000">
              <a:latin typeface="Avenir Book"/>
              <a:cs typeface="Avenir Boo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92903" y="6569964"/>
            <a:ext cx="3020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Street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K.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(2018)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BMC</a:t>
            </a:r>
            <a:r>
              <a:rPr sz="1400" i="1" spc="-20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Genomics.</a:t>
            </a:r>
            <a:endParaRPr sz="1400">
              <a:latin typeface="Avenir Book"/>
              <a:cs typeface="Avenir Boo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05589" y="2103247"/>
            <a:ext cx="5951220" cy="3651885"/>
            <a:chOff x="5805589" y="2103247"/>
            <a:chExt cx="5951220" cy="36518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5589" y="2103247"/>
              <a:ext cx="5950695" cy="36516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3087" y="2610389"/>
              <a:ext cx="226709" cy="2267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7640" y="3339964"/>
              <a:ext cx="226709" cy="2267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2389" y="4322457"/>
              <a:ext cx="226709" cy="22670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7105" y="5013121"/>
              <a:ext cx="226709" cy="2267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53997" y="2911947"/>
              <a:ext cx="226709" cy="2267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5470" y="4030628"/>
              <a:ext cx="226709" cy="22670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75304" y="2830748"/>
              <a:ext cx="149225" cy="547370"/>
            </a:xfrm>
            <a:custGeom>
              <a:avLst/>
              <a:gdLst/>
              <a:ahLst/>
              <a:cxnLst/>
              <a:rect l="l" t="t" r="r" b="b"/>
              <a:pathLst>
                <a:path w="149225" h="547370">
                  <a:moveTo>
                    <a:pt x="0" y="0"/>
                  </a:moveTo>
                  <a:lnTo>
                    <a:pt x="148668" y="54690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801793" y="3552753"/>
              <a:ext cx="418465" cy="807720"/>
            </a:xfrm>
            <a:custGeom>
              <a:avLst/>
              <a:gdLst/>
              <a:ahLst/>
              <a:cxnLst/>
              <a:rect l="l" t="t" r="r" b="b"/>
              <a:pathLst>
                <a:path w="418465" h="807720">
                  <a:moveTo>
                    <a:pt x="0" y="0"/>
                  </a:moveTo>
                  <a:lnTo>
                    <a:pt x="418287" y="80739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85453" y="4486609"/>
              <a:ext cx="1778000" cy="640080"/>
            </a:xfrm>
            <a:custGeom>
              <a:avLst/>
              <a:gdLst/>
              <a:ahLst/>
              <a:cxnLst/>
              <a:rect l="l" t="t" r="r" b="b"/>
              <a:pathLst>
                <a:path w="1778000" h="640079">
                  <a:moveTo>
                    <a:pt x="0" y="0"/>
                  </a:moveTo>
                  <a:lnTo>
                    <a:pt x="1778001" y="63986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346122" y="3112852"/>
              <a:ext cx="1782445" cy="1938020"/>
            </a:xfrm>
            <a:custGeom>
              <a:avLst/>
              <a:gdLst/>
              <a:ahLst/>
              <a:cxnLst/>
              <a:rect l="l" t="t" r="r" b="b"/>
              <a:pathLst>
                <a:path w="1782445" h="1938020">
                  <a:moveTo>
                    <a:pt x="0" y="1937960"/>
                  </a:moveTo>
                  <a:lnTo>
                    <a:pt x="178232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287756" y="4262871"/>
              <a:ext cx="43815" cy="743585"/>
            </a:xfrm>
            <a:custGeom>
              <a:avLst/>
              <a:gdLst/>
              <a:ahLst/>
              <a:cxnLst/>
              <a:rect l="l" t="t" r="r" b="b"/>
              <a:pathLst>
                <a:path w="43815" h="743585">
                  <a:moveTo>
                    <a:pt x="43228" y="0"/>
                  </a:moveTo>
                  <a:lnTo>
                    <a:pt x="0" y="7429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539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100"/>
              </a:spcBef>
            </a:pPr>
            <a:r>
              <a:rPr dirty="0"/>
              <a:t>Fitting</a:t>
            </a:r>
            <a:r>
              <a:rPr spc="-75" dirty="0"/>
              <a:t> </a:t>
            </a:r>
            <a:r>
              <a:rPr dirty="0"/>
              <a:t>principal</a:t>
            </a:r>
            <a:r>
              <a:rPr spc="-65" dirty="0"/>
              <a:t> </a:t>
            </a:r>
            <a:r>
              <a:rPr dirty="0"/>
              <a:t>curves</a:t>
            </a:r>
            <a:r>
              <a:rPr spc="-6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dirty="0"/>
              <a:t>tree</a:t>
            </a:r>
            <a:r>
              <a:rPr spc="-70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dirty="0"/>
              <a:t>measuring</a:t>
            </a:r>
            <a:r>
              <a:rPr spc="-45" dirty="0"/>
              <a:t> </a:t>
            </a:r>
            <a:r>
              <a:rPr spc="-10" dirty="0"/>
              <a:t>pseudotime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244" y="1306067"/>
            <a:ext cx="5022215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principal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curve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is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925" u="sng" spc="7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smooth,</a:t>
            </a:r>
            <a:r>
              <a:rPr sz="2925" u="sng" spc="5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spc="-30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one-</a:t>
            </a:r>
            <a:endParaRPr sz="2925" baseline="1424">
              <a:latin typeface="Avenir Book"/>
              <a:cs typeface="Avenir Book"/>
            </a:endParaRPr>
          </a:p>
          <a:p>
            <a:pPr marL="12700" marR="5080">
              <a:lnSpc>
                <a:spcPct val="89500"/>
              </a:lnSpc>
              <a:spcBef>
                <a:spcPts val="155"/>
              </a:spcBef>
            </a:pPr>
            <a:r>
              <a:rPr sz="2925" u="sng" spc="8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dimensional</a:t>
            </a:r>
            <a:r>
              <a:rPr sz="2925" u="sng" spc="104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curve</a:t>
            </a:r>
            <a:r>
              <a:rPr sz="2925" u="sng" spc="60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that</a:t>
            </a:r>
            <a:r>
              <a:rPr sz="2000" spc="1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passes</a:t>
            </a:r>
            <a:r>
              <a:rPr sz="2000" spc="1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through</a:t>
            </a:r>
            <a:r>
              <a:rPr sz="2000" spc="15" dirty="0">
                <a:latin typeface="Avenir Book"/>
                <a:cs typeface="Avenir Book"/>
              </a:rPr>
              <a:t> </a:t>
            </a:r>
            <a:r>
              <a:rPr sz="2000" spc="-25" dirty="0">
                <a:latin typeface="Avenir Book"/>
                <a:cs typeface="Avenir Book"/>
              </a:rPr>
              <a:t>the </a:t>
            </a:r>
            <a:r>
              <a:rPr sz="2000" dirty="0">
                <a:latin typeface="Avenir Book"/>
                <a:cs typeface="Avenir Book"/>
              </a:rPr>
              <a:t>middle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high-</a:t>
            </a:r>
            <a:r>
              <a:rPr sz="2000" dirty="0">
                <a:latin typeface="Avenir Book"/>
                <a:cs typeface="Avenir Book"/>
              </a:rPr>
              <a:t>dimensional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data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spc="-20" dirty="0">
                <a:latin typeface="Avenir Book"/>
                <a:cs typeface="Avenir Book"/>
              </a:rPr>
              <a:t>set, </a:t>
            </a:r>
            <a:r>
              <a:rPr sz="2000" dirty="0">
                <a:latin typeface="Avenir Book"/>
                <a:cs typeface="Avenir Book"/>
              </a:rPr>
              <a:t>providing</a:t>
            </a:r>
            <a:r>
              <a:rPr sz="2000" spc="1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10" dirty="0">
                <a:latin typeface="Avenir Book"/>
                <a:cs typeface="Avenir Book"/>
              </a:rPr>
              <a:t> </a:t>
            </a:r>
            <a:r>
              <a:rPr sz="2925" u="sng" spc="7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nonlinear</a:t>
            </a:r>
            <a:r>
              <a:rPr sz="2925" u="sng" spc="89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spc="8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summary</a:t>
            </a:r>
            <a:r>
              <a:rPr sz="2925" u="sng" spc="89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of</a:t>
            </a:r>
            <a:r>
              <a:rPr sz="2925" u="sng" spc="11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the</a:t>
            </a:r>
            <a:r>
              <a:rPr sz="2925" u="sng" spc="97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spc="-1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data</a:t>
            </a:r>
            <a:r>
              <a:rPr sz="2000" spc="-10" dirty="0">
                <a:latin typeface="Avenir Book"/>
                <a:cs typeface="Avenir Book"/>
              </a:rPr>
              <a:t>.</a:t>
            </a:r>
            <a:endParaRPr sz="2000">
              <a:latin typeface="Avenir Book"/>
              <a:cs typeface="Avenir Boo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90391" y="6569964"/>
            <a:ext cx="54229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Hastie</a:t>
            </a:r>
            <a:r>
              <a:rPr sz="1400" spc="-30" dirty="0">
                <a:latin typeface="Avenir Book"/>
                <a:cs typeface="Avenir Book"/>
              </a:rPr>
              <a:t> </a:t>
            </a:r>
            <a:r>
              <a:rPr sz="1400" spc="-75" dirty="0">
                <a:latin typeface="Avenir Book"/>
                <a:cs typeface="Avenir Book"/>
              </a:rPr>
              <a:t>T.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(1989)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Journal</a:t>
            </a:r>
            <a:r>
              <a:rPr sz="1400" i="1" spc="-20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of</a:t>
            </a:r>
            <a:r>
              <a:rPr sz="1400" i="1" spc="-25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the</a:t>
            </a:r>
            <a:r>
              <a:rPr sz="1400" i="1" spc="-30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American</a:t>
            </a:r>
            <a:r>
              <a:rPr sz="1400" i="1" spc="-25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Statistical</a:t>
            </a:r>
            <a:r>
              <a:rPr sz="1400" i="1" spc="-25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Association.</a:t>
            </a:r>
            <a:endParaRPr sz="1400">
              <a:latin typeface="Avenir Book"/>
              <a:cs typeface="Avenir Book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4764" y="873761"/>
            <a:ext cx="5537199" cy="57022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539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100"/>
              </a:spcBef>
            </a:pPr>
            <a:r>
              <a:rPr dirty="0"/>
              <a:t>Fitting</a:t>
            </a:r>
            <a:r>
              <a:rPr spc="-75" dirty="0"/>
              <a:t> </a:t>
            </a:r>
            <a:r>
              <a:rPr dirty="0"/>
              <a:t>principal</a:t>
            </a:r>
            <a:r>
              <a:rPr spc="-65" dirty="0"/>
              <a:t> </a:t>
            </a:r>
            <a:r>
              <a:rPr dirty="0"/>
              <a:t>curves</a:t>
            </a:r>
            <a:r>
              <a:rPr spc="-6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dirty="0"/>
              <a:t>tree</a:t>
            </a:r>
            <a:r>
              <a:rPr spc="-70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dirty="0"/>
              <a:t>measuring</a:t>
            </a:r>
            <a:r>
              <a:rPr spc="-45" dirty="0"/>
              <a:t> </a:t>
            </a:r>
            <a:r>
              <a:rPr spc="-10" dirty="0"/>
              <a:t>pseudotime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244" y="1306067"/>
            <a:ext cx="5022215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principal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curve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is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925" u="sng" spc="7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smooth,</a:t>
            </a:r>
            <a:r>
              <a:rPr sz="2925" u="sng" spc="5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spc="-30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one-</a:t>
            </a:r>
            <a:endParaRPr sz="2925" baseline="1424">
              <a:latin typeface="Avenir Book"/>
              <a:cs typeface="Avenir Book"/>
            </a:endParaRPr>
          </a:p>
          <a:p>
            <a:pPr marL="12700" marR="5080">
              <a:lnSpc>
                <a:spcPct val="89500"/>
              </a:lnSpc>
              <a:spcBef>
                <a:spcPts val="155"/>
              </a:spcBef>
            </a:pPr>
            <a:r>
              <a:rPr sz="2925" u="sng" spc="8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dimensional</a:t>
            </a:r>
            <a:r>
              <a:rPr sz="2925" u="sng" spc="104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curve</a:t>
            </a:r>
            <a:r>
              <a:rPr sz="2925" u="sng" spc="60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that</a:t>
            </a:r>
            <a:r>
              <a:rPr sz="2000" spc="1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passes</a:t>
            </a:r>
            <a:r>
              <a:rPr sz="2000" spc="1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through</a:t>
            </a:r>
            <a:r>
              <a:rPr sz="2000" spc="15" dirty="0">
                <a:latin typeface="Avenir Book"/>
                <a:cs typeface="Avenir Book"/>
              </a:rPr>
              <a:t> </a:t>
            </a:r>
            <a:r>
              <a:rPr sz="2000" spc="-25" dirty="0">
                <a:latin typeface="Avenir Book"/>
                <a:cs typeface="Avenir Book"/>
              </a:rPr>
              <a:t>the </a:t>
            </a:r>
            <a:r>
              <a:rPr sz="2000" dirty="0">
                <a:latin typeface="Avenir Book"/>
                <a:cs typeface="Avenir Book"/>
              </a:rPr>
              <a:t>middle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high-</a:t>
            </a:r>
            <a:r>
              <a:rPr sz="2000" dirty="0">
                <a:latin typeface="Avenir Book"/>
                <a:cs typeface="Avenir Book"/>
              </a:rPr>
              <a:t>dimensional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data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spc="-20" dirty="0">
                <a:latin typeface="Avenir Book"/>
                <a:cs typeface="Avenir Book"/>
              </a:rPr>
              <a:t>set, </a:t>
            </a:r>
            <a:r>
              <a:rPr sz="2000" dirty="0">
                <a:latin typeface="Avenir Book"/>
                <a:cs typeface="Avenir Book"/>
              </a:rPr>
              <a:t>providing</a:t>
            </a:r>
            <a:r>
              <a:rPr sz="2000" spc="1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10" dirty="0">
                <a:latin typeface="Avenir Book"/>
                <a:cs typeface="Avenir Book"/>
              </a:rPr>
              <a:t> </a:t>
            </a:r>
            <a:r>
              <a:rPr sz="2925" u="sng" spc="7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nonlinear</a:t>
            </a:r>
            <a:r>
              <a:rPr sz="2925" u="sng" spc="89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spc="8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summary</a:t>
            </a:r>
            <a:r>
              <a:rPr sz="2925" u="sng" spc="89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of</a:t>
            </a:r>
            <a:r>
              <a:rPr sz="2925" u="sng" spc="11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the</a:t>
            </a:r>
            <a:r>
              <a:rPr sz="2925" u="sng" spc="97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spc="-1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data</a:t>
            </a:r>
            <a:r>
              <a:rPr sz="2000" spc="-10" dirty="0">
                <a:latin typeface="Avenir Book"/>
                <a:cs typeface="Avenir Book"/>
              </a:rPr>
              <a:t>.</a:t>
            </a:r>
            <a:endParaRPr sz="2000">
              <a:latin typeface="Avenir Book"/>
              <a:cs typeface="Avenir Boo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05589" y="2103247"/>
            <a:ext cx="5951220" cy="3651885"/>
            <a:chOff x="5805589" y="2103247"/>
            <a:chExt cx="5951220" cy="36518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5589" y="2103247"/>
              <a:ext cx="5950695" cy="36516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3087" y="2610389"/>
              <a:ext cx="226709" cy="2267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7640" y="3339964"/>
              <a:ext cx="226709" cy="2267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2389" y="4322457"/>
              <a:ext cx="226709" cy="2267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7105" y="5013121"/>
              <a:ext cx="226709" cy="22670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53997" y="2911947"/>
              <a:ext cx="226709" cy="2267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5470" y="4030628"/>
              <a:ext cx="226709" cy="22670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575304" y="2830748"/>
              <a:ext cx="149225" cy="547370"/>
            </a:xfrm>
            <a:custGeom>
              <a:avLst/>
              <a:gdLst/>
              <a:ahLst/>
              <a:cxnLst/>
              <a:rect l="l" t="t" r="r" b="b"/>
              <a:pathLst>
                <a:path w="149225" h="547370">
                  <a:moveTo>
                    <a:pt x="0" y="0"/>
                  </a:moveTo>
                  <a:lnTo>
                    <a:pt x="148668" y="54690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01793" y="3552753"/>
              <a:ext cx="418465" cy="807720"/>
            </a:xfrm>
            <a:custGeom>
              <a:avLst/>
              <a:gdLst/>
              <a:ahLst/>
              <a:cxnLst/>
              <a:rect l="l" t="t" r="r" b="b"/>
              <a:pathLst>
                <a:path w="418465" h="807720">
                  <a:moveTo>
                    <a:pt x="0" y="0"/>
                  </a:moveTo>
                  <a:lnTo>
                    <a:pt x="418287" y="80739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85453" y="4486609"/>
              <a:ext cx="1778000" cy="640080"/>
            </a:xfrm>
            <a:custGeom>
              <a:avLst/>
              <a:gdLst/>
              <a:ahLst/>
              <a:cxnLst/>
              <a:rect l="l" t="t" r="r" b="b"/>
              <a:pathLst>
                <a:path w="1778000" h="640079">
                  <a:moveTo>
                    <a:pt x="0" y="0"/>
                  </a:moveTo>
                  <a:lnTo>
                    <a:pt x="1778001" y="63986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6122" y="3112852"/>
              <a:ext cx="1782445" cy="1938020"/>
            </a:xfrm>
            <a:custGeom>
              <a:avLst/>
              <a:gdLst/>
              <a:ahLst/>
              <a:cxnLst/>
              <a:rect l="l" t="t" r="r" b="b"/>
              <a:pathLst>
                <a:path w="1782445" h="1938020">
                  <a:moveTo>
                    <a:pt x="0" y="1937960"/>
                  </a:moveTo>
                  <a:lnTo>
                    <a:pt x="178232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87756" y="4262871"/>
              <a:ext cx="43815" cy="743585"/>
            </a:xfrm>
            <a:custGeom>
              <a:avLst/>
              <a:gdLst/>
              <a:ahLst/>
              <a:cxnLst/>
              <a:rect l="l" t="t" r="r" b="b"/>
              <a:pathLst>
                <a:path w="43815" h="743585">
                  <a:moveTo>
                    <a:pt x="43228" y="0"/>
                  </a:moveTo>
                  <a:lnTo>
                    <a:pt x="0" y="7429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72680" y="2743200"/>
              <a:ext cx="2868295" cy="2480945"/>
            </a:xfrm>
            <a:custGeom>
              <a:avLst/>
              <a:gdLst/>
              <a:ahLst/>
              <a:cxnLst/>
              <a:rect l="l" t="t" r="r" b="b"/>
              <a:pathLst>
                <a:path w="2868295" h="2480945">
                  <a:moveTo>
                    <a:pt x="0" y="0"/>
                  </a:moveTo>
                  <a:lnTo>
                    <a:pt x="6068" y="36948"/>
                  </a:lnTo>
                  <a:lnTo>
                    <a:pt x="11834" y="73613"/>
                  </a:lnTo>
                  <a:lnTo>
                    <a:pt x="17545" y="110442"/>
                  </a:lnTo>
                  <a:lnTo>
                    <a:pt x="23448" y="147886"/>
                  </a:lnTo>
                  <a:lnTo>
                    <a:pt x="29792" y="186393"/>
                  </a:lnTo>
                  <a:lnTo>
                    <a:pt x="36823" y="226413"/>
                  </a:lnTo>
                  <a:lnTo>
                    <a:pt x="44789" y="268394"/>
                  </a:lnTo>
                  <a:lnTo>
                    <a:pt x="53937" y="312786"/>
                  </a:lnTo>
                  <a:lnTo>
                    <a:pt x="64516" y="360039"/>
                  </a:lnTo>
                  <a:lnTo>
                    <a:pt x="76772" y="410600"/>
                  </a:lnTo>
                  <a:lnTo>
                    <a:pt x="90953" y="464920"/>
                  </a:lnTo>
                  <a:lnTo>
                    <a:pt x="107307" y="523448"/>
                  </a:lnTo>
                  <a:lnTo>
                    <a:pt x="126081" y="586632"/>
                  </a:lnTo>
                  <a:lnTo>
                    <a:pt x="147522" y="654923"/>
                  </a:lnTo>
                  <a:lnTo>
                    <a:pt x="171879" y="728769"/>
                  </a:lnTo>
                  <a:lnTo>
                    <a:pt x="189559" y="779111"/>
                  </a:lnTo>
                  <a:lnTo>
                    <a:pt x="208739" y="829897"/>
                  </a:lnTo>
                  <a:lnTo>
                    <a:pt x="229292" y="880973"/>
                  </a:lnTo>
                  <a:lnTo>
                    <a:pt x="251093" y="932183"/>
                  </a:lnTo>
                  <a:lnTo>
                    <a:pt x="274018" y="983374"/>
                  </a:lnTo>
                  <a:lnTo>
                    <a:pt x="297939" y="1034392"/>
                  </a:lnTo>
                  <a:lnTo>
                    <a:pt x="322733" y="1085082"/>
                  </a:lnTo>
                  <a:lnTo>
                    <a:pt x="348273" y="1135290"/>
                  </a:lnTo>
                  <a:lnTo>
                    <a:pt x="374434" y="1184862"/>
                  </a:lnTo>
                  <a:lnTo>
                    <a:pt x="401090" y="1233643"/>
                  </a:lnTo>
                  <a:lnTo>
                    <a:pt x="428117" y="1281480"/>
                  </a:lnTo>
                  <a:lnTo>
                    <a:pt x="455388" y="1328217"/>
                  </a:lnTo>
                  <a:lnTo>
                    <a:pt x="482779" y="1373701"/>
                  </a:lnTo>
                  <a:lnTo>
                    <a:pt x="510163" y="1417778"/>
                  </a:lnTo>
                  <a:lnTo>
                    <a:pt x="537416" y="1460292"/>
                  </a:lnTo>
                  <a:lnTo>
                    <a:pt x="564412" y="1501091"/>
                  </a:lnTo>
                  <a:lnTo>
                    <a:pt x="591025" y="1540019"/>
                  </a:lnTo>
                  <a:lnTo>
                    <a:pt x="617130" y="1576923"/>
                  </a:lnTo>
                  <a:lnTo>
                    <a:pt x="642601" y="1611647"/>
                  </a:lnTo>
                  <a:lnTo>
                    <a:pt x="667314" y="1644039"/>
                  </a:lnTo>
                  <a:lnTo>
                    <a:pt x="691143" y="1673943"/>
                  </a:lnTo>
                  <a:lnTo>
                    <a:pt x="735645" y="1725672"/>
                  </a:lnTo>
                  <a:lnTo>
                    <a:pt x="745189" y="1736563"/>
                  </a:lnTo>
                  <a:lnTo>
                    <a:pt x="776817" y="1777146"/>
                  </a:lnTo>
                  <a:lnTo>
                    <a:pt x="800781" y="1810024"/>
                  </a:lnTo>
                  <a:lnTo>
                    <a:pt x="813742" y="1827978"/>
                  </a:lnTo>
                  <a:lnTo>
                    <a:pt x="827407" y="1846840"/>
                  </a:lnTo>
                  <a:lnTo>
                    <a:pt x="857001" y="1886979"/>
                  </a:lnTo>
                  <a:lnTo>
                    <a:pt x="889871" y="1929825"/>
                  </a:lnTo>
                  <a:lnTo>
                    <a:pt x="926326" y="1974760"/>
                  </a:lnTo>
                  <a:lnTo>
                    <a:pt x="966672" y="2021171"/>
                  </a:lnTo>
                  <a:lnTo>
                    <a:pt x="1011217" y="2068439"/>
                  </a:lnTo>
                  <a:lnTo>
                    <a:pt x="1060268" y="2115949"/>
                  </a:lnTo>
                  <a:lnTo>
                    <a:pt x="1114133" y="2163086"/>
                  </a:lnTo>
                  <a:lnTo>
                    <a:pt x="1173118" y="2209232"/>
                  </a:lnTo>
                  <a:lnTo>
                    <a:pt x="1204628" y="2231742"/>
                  </a:lnTo>
                  <a:lnTo>
                    <a:pt x="1237533" y="2253773"/>
                  </a:lnTo>
                  <a:lnTo>
                    <a:pt x="1271872" y="2275248"/>
                  </a:lnTo>
                  <a:lnTo>
                    <a:pt x="1307684" y="2296091"/>
                  </a:lnTo>
                  <a:lnTo>
                    <a:pt x="1345006" y="2316224"/>
                  </a:lnTo>
                  <a:lnTo>
                    <a:pt x="1383878" y="2335570"/>
                  </a:lnTo>
                  <a:lnTo>
                    <a:pt x="1424337" y="2354053"/>
                  </a:lnTo>
                  <a:lnTo>
                    <a:pt x="1466423" y="2371596"/>
                  </a:lnTo>
                  <a:lnTo>
                    <a:pt x="1510174" y="2388120"/>
                  </a:lnTo>
                  <a:lnTo>
                    <a:pt x="1555627" y="2403550"/>
                  </a:lnTo>
                  <a:lnTo>
                    <a:pt x="1602822" y="2417809"/>
                  </a:lnTo>
                  <a:lnTo>
                    <a:pt x="1651797" y="2430819"/>
                  </a:lnTo>
                  <a:lnTo>
                    <a:pt x="1702590" y="2442503"/>
                  </a:lnTo>
                  <a:lnTo>
                    <a:pt x="1755240" y="2452784"/>
                  </a:lnTo>
                  <a:lnTo>
                    <a:pt x="1809785" y="2461586"/>
                  </a:lnTo>
                  <a:lnTo>
                    <a:pt x="1866264" y="2468831"/>
                  </a:lnTo>
                  <a:lnTo>
                    <a:pt x="1924715" y="2474442"/>
                  </a:lnTo>
                  <a:lnTo>
                    <a:pt x="1985176" y="2478343"/>
                  </a:lnTo>
                  <a:lnTo>
                    <a:pt x="2047686" y="2480455"/>
                  </a:lnTo>
                  <a:lnTo>
                    <a:pt x="2112284" y="2480704"/>
                  </a:lnTo>
                  <a:lnTo>
                    <a:pt x="2179008" y="2479010"/>
                  </a:lnTo>
                  <a:lnTo>
                    <a:pt x="2247895" y="2475297"/>
                  </a:lnTo>
                  <a:lnTo>
                    <a:pt x="2318986" y="2469489"/>
                  </a:lnTo>
                  <a:lnTo>
                    <a:pt x="2392318" y="2461508"/>
                  </a:lnTo>
                  <a:lnTo>
                    <a:pt x="2467929" y="2451277"/>
                  </a:lnTo>
                  <a:lnTo>
                    <a:pt x="2545858" y="2438719"/>
                  </a:lnTo>
                  <a:lnTo>
                    <a:pt x="2626143" y="2423758"/>
                  </a:lnTo>
                  <a:lnTo>
                    <a:pt x="2708824" y="2406316"/>
                  </a:lnTo>
                  <a:lnTo>
                    <a:pt x="2774021" y="2386053"/>
                  </a:lnTo>
                  <a:lnTo>
                    <a:pt x="2820026" y="2348688"/>
                  </a:lnTo>
                  <a:lnTo>
                    <a:pt x="2849336" y="2296511"/>
                  </a:lnTo>
                  <a:lnTo>
                    <a:pt x="2864449" y="2231809"/>
                  </a:lnTo>
                  <a:lnTo>
                    <a:pt x="2867863" y="2156871"/>
                  </a:lnTo>
                  <a:lnTo>
                    <a:pt x="2865964" y="2116279"/>
                  </a:lnTo>
                  <a:lnTo>
                    <a:pt x="2862077" y="2073986"/>
                  </a:lnTo>
                  <a:lnTo>
                    <a:pt x="2856515" y="2030279"/>
                  </a:lnTo>
                  <a:lnTo>
                    <a:pt x="2849589" y="1985443"/>
                  </a:lnTo>
                  <a:lnTo>
                    <a:pt x="2841612" y="1939765"/>
                  </a:lnTo>
                  <a:lnTo>
                    <a:pt x="2832897" y="1893530"/>
                  </a:lnTo>
                  <a:lnTo>
                    <a:pt x="2823754" y="1847024"/>
                  </a:lnTo>
                  <a:lnTo>
                    <a:pt x="2814498" y="1800535"/>
                  </a:lnTo>
                  <a:lnTo>
                    <a:pt x="2805440" y="1754347"/>
                  </a:lnTo>
                  <a:lnTo>
                    <a:pt x="2796892" y="1708747"/>
                  </a:lnTo>
                  <a:lnTo>
                    <a:pt x="2789166" y="1664021"/>
                  </a:lnTo>
                  <a:lnTo>
                    <a:pt x="2782576" y="1620455"/>
                  </a:lnTo>
                  <a:lnTo>
                    <a:pt x="2777432" y="1578336"/>
                  </a:lnTo>
                  <a:lnTo>
                    <a:pt x="2774048" y="1537948"/>
                  </a:lnTo>
                  <a:lnTo>
                    <a:pt x="2772736" y="1499578"/>
                  </a:lnTo>
                  <a:lnTo>
                    <a:pt x="2773808" y="1463513"/>
                  </a:lnTo>
                  <a:lnTo>
                    <a:pt x="2777576" y="1430039"/>
                  </a:lnTo>
                </a:path>
              </a:pathLst>
            </a:custGeom>
            <a:ln w="825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72680" y="2743200"/>
              <a:ext cx="2868295" cy="2480945"/>
            </a:xfrm>
            <a:custGeom>
              <a:avLst/>
              <a:gdLst/>
              <a:ahLst/>
              <a:cxnLst/>
              <a:rect l="l" t="t" r="r" b="b"/>
              <a:pathLst>
                <a:path w="2868295" h="2480945">
                  <a:moveTo>
                    <a:pt x="0" y="0"/>
                  </a:moveTo>
                  <a:lnTo>
                    <a:pt x="6068" y="36948"/>
                  </a:lnTo>
                  <a:lnTo>
                    <a:pt x="11834" y="73613"/>
                  </a:lnTo>
                  <a:lnTo>
                    <a:pt x="17545" y="110442"/>
                  </a:lnTo>
                  <a:lnTo>
                    <a:pt x="23448" y="147886"/>
                  </a:lnTo>
                  <a:lnTo>
                    <a:pt x="29792" y="186393"/>
                  </a:lnTo>
                  <a:lnTo>
                    <a:pt x="36823" y="226413"/>
                  </a:lnTo>
                  <a:lnTo>
                    <a:pt x="44789" y="268394"/>
                  </a:lnTo>
                  <a:lnTo>
                    <a:pt x="53937" y="312786"/>
                  </a:lnTo>
                  <a:lnTo>
                    <a:pt x="64516" y="360039"/>
                  </a:lnTo>
                  <a:lnTo>
                    <a:pt x="76772" y="410600"/>
                  </a:lnTo>
                  <a:lnTo>
                    <a:pt x="90953" y="464920"/>
                  </a:lnTo>
                  <a:lnTo>
                    <a:pt x="107307" y="523448"/>
                  </a:lnTo>
                  <a:lnTo>
                    <a:pt x="126081" y="586632"/>
                  </a:lnTo>
                  <a:lnTo>
                    <a:pt x="147522" y="654923"/>
                  </a:lnTo>
                  <a:lnTo>
                    <a:pt x="171879" y="728769"/>
                  </a:lnTo>
                  <a:lnTo>
                    <a:pt x="189559" y="779111"/>
                  </a:lnTo>
                  <a:lnTo>
                    <a:pt x="208739" y="829897"/>
                  </a:lnTo>
                  <a:lnTo>
                    <a:pt x="229292" y="880973"/>
                  </a:lnTo>
                  <a:lnTo>
                    <a:pt x="251093" y="932183"/>
                  </a:lnTo>
                  <a:lnTo>
                    <a:pt x="274018" y="983374"/>
                  </a:lnTo>
                  <a:lnTo>
                    <a:pt x="297939" y="1034392"/>
                  </a:lnTo>
                  <a:lnTo>
                    <a:pt x="322733" y="1085082"/>
                  </a:lnTo>
                  <a:lnTo>
                    <a:pt x="348273" y="1135290"/>
                  </a:lnTo>
                  <a:lnTo>
                    <a:pt x="374434" y="1184862"/>
                  </a:lnTo>
                  <a:lnTo>
                    <a:pt x="401090" y="1233643"/>
                  </a:lnTo>
                  <a:lnTo>
                    <a:pt x="428117" y="1281480"/>
                  </a:lnTo>
                  <a:lnTo>
                    <a:pt x="455388" y="1328217"/>
                  </a:lnTo>
                  <a:lnTo>
                    <a:pt x="482779" y="1373701"/>
                  </a:lnTo>
                  <a:lnTo>
                    <a:pt x="510163" y="1417778"/>
                  </a:lnTo>
                  <a:lnTo>
                    <a:pt x="537416" y="1460292"/>
                  </a:lnTo>
                  <a:lnTo>
                    <a:pt x="564412" y="1501091"/>
                  </a:lnTo>
                  <a:lnTo>
                    <a:pt x="591025" y="1540019"/>
                  </a:lnTo>
                  <a:lnTo>
                    <a:pt x="617130" y="1576923"/>
                  </a:lnTo>
                  <a:lnTo>
                    <a:pt x="642601" y="1611647"/>
                  </a:lnTo>
                  <a:lnTo>
                    <a:pt x="667314" y="1644039"/>
                  </a:lnTo>
                  <a:lnTo>
                    <a:pt x="691143" y="1673943"/>
                  </a:lnTo>
                  <a:lnTo>
                    <a:pt x="735645" y="1725672"/>
                  </a:lnTo>
                  <a:lnTo>
                    <a:pt x="745189" y="1736563"/>
                  </a:lnTo>
                  <a:lnTo>
                    <a:pt x="776817" y="1777146"/>
                  </a:lnTo>
                  <a:lnTo>
                    <a:pt x="800781" y="1810024"/>
                  </a:lnTo>
                  <a:lnTo>
                    <a:pt x="813742" y="1827978"/>
                  </a:lnTo>
                  <a:lnTo>
                    <a:pt x="827407" y="1846840"/>
                  </a:lnTo>
                  <a:lnTo>
                    <a:pt x="857001" y="1886979"/>
                  </a:lnTo>
                  <a:lnTo>
                    <a:pt x="889871" y="1929825"/>
                  </a:lnTo>
                  <a:lnTo>
                    <a:pt x="926326" y="1974760"/>
                  </a:lnTo>
                  <a:lnTo>
                    <a:pt x="966672" y="2021171"/>
                  </a:lnTo>
                  <a:lnTo>
                    <a:pt x="1011217" y="2068439"/>
                  </a:lnTo>
                  <a:lnTo>
                    <a:pt x="1060268" y="2115949"/>
                  </a:lnTo>
                  <a:lnTo>
                    <a:pt x="1114133" y="2163086"/>
                  </a:lnTo>
                  <a:lnTo>
                    <a:pt x="1173118" y="2209232"/>
                  </a:lnTo>
                  <a:lnTo>
                    <a:pt x="1204628" y="2231742"/>
                  </a:lnTo>
                  <a:lnTo>
                    <a:pt x="1237533" y="2253773"/>
                  </a:lnTo>
                  <a:lnTo>
                    <a:pt x="1271872" y="2275248"/>
                  </a:lnTo>
                  <a:lnTo>
                    <a:pt x="1307684" y="2296091"/>
                  </a:lnTo>
                  <a:lnTo>
                    <a:pt x="1345006" y="2316224"/>
                  </a:lnTo>
                  <a:lnTo>
                    <a:pt x="1383878" y="2335570"/>
                  </a:lnTo>
                  <a:lnTo>
                    <a:pt x="1424337" y="2354053"/>
                  </a:lnTo>
                  <a:lnTo>
                    <a:pt x="1466423" y="2371596"/>
                  </a:lnTo>
                  <a:lnTo>
                    <a:pt x="1510174" y="2388120"/>
                  </a:lnTo>
                  <a:lnTo>
                    <a:pt x="1555627" y="2403550"/>
                  </a:lnTo>
                  <a:lnTo>
                    <a:pt x="1602822" y="2417809"/>
                  </a:lnTo>
                  <a:lnTo>
                    <a:pt x="1651797" y="2430819"/>
                  </a:lnTo>
                  <a:lnTo>
                    <a:pt x="1702590" y="2442503"/>
                  </a:lnTo>
                  <a:lnTo>
                    <a:pt x="1755240" y="2452784"/>
                  </a:lnTo>
                  <a:lnTo>
                    <a:pt x="1809785" y="2461586"/>
                  </a:lnTo>
                  <a:lnTo>
                    <a:pt x="1866264" y="2468831"/>
                  </a:lnTo>
                  <a:lnTo>
                    <a:pt x="1924715" y="2474442"/>
                  </a:lnTo>
                  <a:lnTo>
                    <a:pt x="1985176" y="2478343"/>
                  </a:lnTo>
                  <a:lnTo>
                    <a:pt x="2047686" y="2480455"/>
                  </a:lnTo>
                  <a:lnTo>
                    <a:pt x="2112284" y="2480704"/>
                  </a:lnTo>
                  <a:lnTo>
                    <a:pt x="2179008" y="2479010"/>
                  </a:lnTo>
                  <a:lnTo>
                    <a:pt x="2247895" y="2475297"/>
                  </a:lnTo>
                  <a:lnTo>
                    <a:pt x="2318986" y="2469489"/>
                  </a:lnTo>
                  <a:lnTo>
                    <a:pt x="2392318" y="2461508"/>
                  </a:lnTo>
                  <a:lnTo>
                    <a:pt x="2467929" y="2451277"/>
                  </a:lnTo>
                  <a:lnTo>
                    <a:pt x="2545858" y="2438719"/>
                  </a:lnTo>
                  <a:lnTo>
                    <a:pt x="2626143" y="2423758"/>
                  </a:lnTo>
                  <a:lnTo>
                    <a:pt x="2708824" y="2406316"/>
                  </a:lnTo>
                  <a:lnTo>
                    <a:pt x="2774021" y="2386053"/>
                  </a:lnTo>
                  <a:lnTo>
                    <a:pt x="2820026" y="2348688"/>
                  </a:lnTo>
                  <a:lnTo>
                    <a:pt x="2849336" y="2296511"/>
                  </a:lnTo>
                  <a:lnTo>
                    <a:pt x="2864449" y="2231809"/>
                  </a:lnTo>
                  <a:lnTo>
                    <a:pt x="2867863" y="2156871"/>
                  </a:lnTo>
                  <a:lnTo>
                    <a:pt x="2865964" y="2116279"/>
                  </a:lnTo>
                  <a:lnTo>
                    <a:pt x="2862077" y="2073986"/>
                  </a:lnTo>
                  <a:lnTo>
                    <a:pt x="2856515" y="2030279"/>
                  </a:lnTo>
                  <a:lnTo>
                    <a:pt x="2849589" y="1985443"/>
                  </a:lnTo>
                  <a:lnTo>
                    <a:pt x="2841612" y="1939765"/>
                  </a:lnTo>
                  <a:lnTo>
                    <a:pt x="2832897" y="1893530"/>
                  </a:lnTo>
                  <a:lnTo>
                    <a:pt x="2823754" y="1847024"/>
                  </a:lnTo>
                  <a:lnTo>
                    <a:pt x="2814498" y="1800535"/>
                  </a:lnTo>
                  <a:lnTo>
                    <a:pt x="2805440" y="1754347"/>
                  </a:lnTo>
                  <a:lnTo>
                    <a:pt x="2796892" y="1708747"/>
                  </a:lnTo>
                  <a:lnTo>
                    <a:pt x="2789166" y="1664021"/>
                  </a:lnTo>
                  <a:lnTo>
                    <a:pt x="2782576" y="1620455"/>
                  </a:lnTo>
                  <a:lnTo>
                    <a:pt x="2777432" y="1578336"/>
                  </a:lnTo>
                  <a:lnTo>
                    <a:pt x="2774048" y="1537948"/>
                  </a:lnTo>
                  <a:lnTo>
                    <a:pt x="2772736" y="1499578"/>
                  </a:lnTo>
                  <a:lnTo>
                    <a:pt x="2773808" y="1463513"/>
                  </a:lnTo>
                  <a:lnTo>
                    <a:pt x="2777576" y="1430039"/>
                  </a:lnTo>
                </a:path>
              </a:pathLst>
            </a:custGeom>
            <a:ln w="4762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96334" y="2722727"/>
              <a:ext cx="4688205" cy="2482215"/>
            </a:xfrm>
            <a:custGeom>
              <a:avLst/>
              <a:gdLst/>
              <a:ahLst/>
              <a:cxnLst/>
              <a:rect l="l" t="t" r="r" b="b"/>
              <a:pathLst>
                <a:path w="4688205" h="2482215">
                  <a:moveTo>
                    <a:pt x="0" y="0"/>
                  </a:moveTo>
                  <a:lnTo>
                    <a:pt x="6420" y="45966"/>
                  </a:lnTo>
                  <a:lnTo>
                    <a:pt x="12981" y="92005"/>
                  </a:lnTo>
                  <a:lnTo>
                    <a:pt x="19821" y="138189"/>
                  </a:lnTo>
                  <a:lnTo>
                    <a:pt x="27082" y="184591"/>
                  </a:lnTo>
                  <a:lnTo>
                    <a:pt x="34902" y="231282"/>
                  </a:lnTo>
                  <a:lnTo>
                    <a:pt x="43422" y="278336"/>
                  </a:lnTo>
                  <a:lnTo>
                    <a:pt x="52781" y="325825"/>
                  </a:lnTo>
                  <a:lnTo>
                    <a:pt x="63120" y="373821"/>
                  </a:lnTo>
                  <a:lnTo>
                    <a:pt x="74579" y="422396"/>
                  </a:lnTo>
                  <a:lnTo>
                    <a:pt x="87297" y="471624"/>
                  </a:lnTo>
                  <a:lnTo>
                    <a:pt x="101415" y="521577"/>
                  </a:lnTo>
                  <a:lnTo>
                    <a:pt x="117072" y="572327"/>
                  </a:lnTo>
                  <a:lnTo>
                    <a:pt x="134408" y="623946"/>
                  </a:lnTo>
                  <a:lnTo>
                    <a:pt x="153564" y="676507"/>
                  </a:lnTo>
                  <a:lnTo>
                    <a:pt x="174679" y="730083"/>
                  </a:lnTo>
                  <a:lnTo>
                    <a:pt x="197893" y="784747"/>
                  </a:lnTo>
                  <a:lnTo>
                    <a:pt x="213591" y="822170"/>
                  </a:lnTo>
                  <a:lnTo>
                    <a:pt x="228418" y="860725"/>
                  </a:lnTo>
                  <a:lnTo>
                    <a:pt x="242594" y="900299"/>
                  </a:lnTo>
                  <a:lnTo>
                    <a:pt x="256338" y="940780"/>
                  </a:lnTo>
                  <a:lnTo>
                    <a:pt x="269868" y="982054"/>
                  </a:lnTo>
                  <a:lnTo>
                    <a:pt x="283404" y="1024009"/>
                  </a:lnTo>
                  <a:lnTo>
                    <a:pt x="297166" y="1066533"/>
                  </a:lnTo>
                  <a:lnTo>
                    <a:pt x="311371" y="1109513"/>
                  </a:lnTo>
                  <a:lnTo>
                    <a:pt x="326240" y="1152836"/>
                  </a:lnTo>
                  <a:lnTo>
                    <a:pt x="341992" y="1196391"/>
                  </a:lnTo>
                  <a:lnTo>
                    <a:pt x="358845" y="1240064"/>
                  </a:lnTo>
                  <a:lnTo>
                    <a:pt x="377020" y="1283743"/>
                  </a:lnTo>
                  <a:lnTo>
                    <a:pt x="396734" y="1327315"/>
                  </a:lnTo>
                  <a:lnTo>
                    <a:pt x="418208" y="1370668"/>
                  </a:lnTo>
                  <a:lnTo>
                    <a:pt x="441660" y="1413689"/>
                  </a:lnTo>
                  <a:lnTo>
                    <a:pt x="467310" y="1456267"/>
                  </a:lnTo>
                  <a:lnTo>
                    <a:pt x="495376" y="1498287"/>
                  </a:lnTo>
                  <a:lnTo>
                    <a:pt x="526079" y="1539638"/>
                  </a:lnTo>
                  <a:lnTo>
                    <a:pt x="559636" y="1580207"/>
                  </a:lnTo>
                  <a:lnTo>
                    <a:pt x="596268" y="1619882"/>
                  </a:lnTo>
                  <a:lnTo>
                    <a:pt x="636194" y="1658549"/>
                  </a:lnTo>
                  <a:lnTo>
                    <a:pt x="679632" y="1696097"/>
                  </a:lnTo>
                  <a:lnTo>
                    <a:pt x="726802" y="1732413"/>
                  </a:lnTo>
                  <a:lnTo>
                    <a:pt x="777923" y="1767385"/>
                  </a:lnTo>
                  <a:lnTo>
                    <a:pt x="806968" y="1786165"/>
                  </a:lnTo>
                  <a:lnTo>
                    <a:pt x="837357" y="1805906"/>
                  </a:lnTo>
                  <a:lnTo>
                    <a:pt x="901984" y="1847953"/>
                  </a:lnTo>
                  <a:lnTo>
                    <a:pt x="936126" y="1870098"/>
                  </a:lnTo>
                  <a:lnTo>
                    <a:pt x="971425" y="1892885"/>
                  </a:lnTo>
                  <a:lnTo>
                    <a:pt x="1007835" y="1916233"/>
                  </a:lnTo>
                  <a:lnTo>
                    <a:pt x="1045307" y="1940063"/>
                  </a:lnTo>
                  <a:lnTo>
                    <a:pt x="1083796" y="1964294"/>
                  </a:lnTo>
                  <a:lnTo>
                    <a:pt x="1123254" y="1988847"/>
                  </a:lnTo>
                  <a:lnTo>
                    <a:pt x="1163634" y="2013641"/>
                  </a:lnTo>
                  <a:lnTo>
                    <a:pt x="1204889" y="2038597"/>
                  </a:lnTo>
                  <a:lnTo>
                    <a:pt x="1246972" y="2063634"/>
                  </a:lnTo>
                  <a:lnTo>
                    <a:pt x="1289837" y="2088673"/>
                  </a:lnTo>
                  <a:lnTo>
                    <a:pt x="1333437" y="2113633"/>
                  </a:lnTo>
                  <a:lnTo>
                    <a:pt x="1377723" y="2138435"/>
                  </a:lnTo>
                  <a:lnTo>
                    <a:pt x="1422651" y="2162999"/>
                  </a:lnTo>
                  <a:lnTo>
                    <a:pt x="1468171" y="2187244"/>
                  </a:lnTo>
                  <a:lnTo>
                    <a:pt x="1514239" y="2211091"/>
                  </a:lnTo>
                  <a:lnTo>
                    <a:pt x="1560806" y="2234460"/>
                  </a:lnTo>
                  <a:lnTo>
                    <a:pt x="1607825" y="2257271"/>
                  </a:lnTo>
                  <a:lnTo>
                    <a:pt x="1655251" y="2279443"/>
                  </a:lnTo>
                  <a:lnTo>
                    <a:pt x="1703035" y="2300897"/>
                  </a:lnTo>
                  <a:lnTo>
                    <a:pt x="1751131" y="2321553"/>
                  </a:lnTo>
                  <a:lnTo>
                    <a:pt x="1799492" y="2341330"/>
                  </a:lnTo>
                  <a:lnTo>
                    <a:pt x="1848070" y="2360150"/>
                  </a:lnTo>
                  <a:lnTo>
                    <a:pt x="1896820" y="2377931"/>
                  </a:lnTo>
                  <a:lnTo>
                    <a:pt x="1945694" y="2394594"/>
                  </a:lnTo>
                  <a:lnTo>
                    <a:pt x="1994645" y="2410060"/>
                  </a:lnTo>
                  <a:lnTo>
                    <a:pt x="2043625" y="2424247"/>
                  </a:lnTo>
                  <a:lnTo>
                    <a:pt x="2092589" y="2437076"/>
                  </a:lnTo>
                  <a:lnTo>
                    <a:pt x="2141490" y="2448467"/>
                  </a:lnTo>
                  <a:lnTo>
                    <a:pt x="2190279" y="2458340"/>
                  </a:lnTo>
                  <a:lnTo>
                    <a:pt x="2238911" y="2466615"/>
                  </a:lnTo>
                  <a:lnTo>
                    <a:pt x="2287338" y="2473212"/>
                  </a:lnTo>
                  <a:lnTo>
                    <a:pt x="2335514" y="2478051"/>
                  </a:lnTo>
                  <a:lnTo>
                    <a:pt x="2383391" y="2481053"/>
                  </a:lnTo>
                  <a:lnTo>
                    <a:pt x="2430922" y="2482136"/>
                  </a:lnTo>
                  <a:lnTo>
                    <a:pt x="2478061" y="2481222"/>
                  </a:lnTo>
                  <a:lnTo>
                    <a:pt x="2524760" y="2478230"/>
                  </a:lnTo>
                  <a:lnTo>
                    <a:pt x="2570974" y="2473079"/>
                  </a:lnTo>
                  <a:lnTo>
                    <a:pt x="2616654" y="2465692"/>
                  </a:lnTo>
                  <a:lnTo>
                    <a:pt x="2661753" y="2455986"/>
                  </a:lnTo>
                  <a:lnTo>
                    <a:pt x="2706225" y="2443883"/>
                  </a:lnTo>
                  <a:lnTo>
                    <a:pt x="2750024" y="2429302"/>
                  </a:lnTo>
                  <a:lnTo>
                    <a:pt x="2818782" y="2400633"/>
                  </a:lnTo>
                  <a:lnTo>
                    <a:pt x="2854113" y="2383337"/>
                  </a:lnTo>
                  <a:lnTo>
                    <a:pt x="2890031" y="2364155"/>
                  </a:lnTo>
                  <a:lnTo>
                    <a:pt x="2926498" y="2343151"/>
                  </a:lnTo>
                  <a:lnTo>
                    <a:pt x="2963479" y="2320391"/>
                  </a:lnTo>
                  <a:lnTo>
                    <a:pt x="3000936" y="2295941"/>
                  </a:lnTo>
                  <a:lnTo>
                    <a:pt x="3038834" y="2269866"/>
                  </a:lnTo>
                  <a:lnTo>
                    <a:pt x="3077135" y="2242231"/>
                  </a:lnTo>
                  <a:lnTo>
                    <a:pt x="3115803" y="2213102"/>
                  </a:lnTo>
                  <a:lnTo>
                    <a:pt x="3154802" y="2182545"/>
                  </a:lnTo>
                  <a:lnTo>
                    <a:pt x="3194095" y="2150625"/>
                  </a:lnTo>
                  <a:lnTo>
                    <a:pt x="3233646" y="2117407"/>
                  </a:lnTo>
                  <a:lnTo>
                    <a:pt x="3273418" y="2082957"/>
                  </a:lnTo>
                  <a:lnTo>
                    <a:pt x="3313374" y="2047340"/>
                  </a:lnTo>
                  <a:lnTo>
                    <a:pt x="3353479" y="2010622"/>
                  </a:lnTo>
                  <a:lnTo>
                    <a:pt x="3393695" y="1972868"/>
                  </a:lnTo>
                  <a:lnTo>
                    <a:pt x="3433986" y="1934144"/>
                  </a:lnTo>
                  <a:lnTo>
                    <a:pt x="3474316" y="1894516"/>
                  </a:lnTo>
                  <a:lnTo>
                    <a:pt x="3514647" y="1854047"/>
                  </a:lnTo>
                  <a:lnTo>
                    <a:pt x="3554945" y="1812806"/>
                  </a:lnTo>
                  <a:lnTo>
                    <a:pt x="3595171" y="1770855"/>
                  </a:lnTo>
                  <a:lnTo>
                    <a:pt x="3635289" y="1728262"/>
                  </a:lnTo>
                  <a:lnTo>
                    <a:pt x="3675264" y="1685092"/>
                  </a:lnTo>
                  <a:lnTo>
                    <a:pt x="3715058" y="1641409"/>
                  </a:lnTo>
                  <a:lnTo>
                    <a:pt x="3754635" y="1597280"/>
                  </a:lnTo>
                  <a:lnTo>
                    <a:pt x="3793959" y="1552770"/>
                  </a:lnTo>
                  <a:lnTo>
                    <a:pt x="3832992" y="1507945"/>
                  </a:lnTo>
                  <a:lnTo>
                    <a:pt x="3871699" y="1462869"/>
                  </a:lnTo>
                  <a:lnTo>
                    <a:pt x="3910043" y="1417609"/>
                  </a:lnTo>
                  <a:lnTo>
                    <a:pt x="3947987" y="1372230"/>
                  </a:lnTo>
                  <a:lnTo>
                    <a:pt x="3985495" y="1326797"/>
                  </a:lnTo>
                  <a:lnTo>
                    <a:pt x="4022530" y="1281376"/>
                  </a:lnTo>
                  <a:lnTo>
                    <a:pt x="4059057" y="1236032"/>
                  </a:lnTo>
                  <a:lnTo>
                    <a:pt x="4095037" y="1190831"/>
                  </a:lnTo>
                  <a:lnTo>
                    <a:pt x="4130436" y="1145838"/>
                  </a:lnTo>
                  <a:lnTo>
                    <a:pt x="4165215" y="1101119"/>
                  </a:lnTo>
                  <a:lnTo>
                    <a:pt x="4199340" y="1056739"/>
                  </a:lnTo>
                  <a:lnTo>
                    <a:pt x="4232772" y="1012763"/>
                  </a:lnTo>
                  <a:lnTo>
                    <a:pt x="4265477" y="969258"/>
                  </a:lnTo>
                  <a:lnTo>
                    <a:pt x="4297417" y="926289"/>
                  </a:lnTo>
                  <a:lnTo>
                    <a:pt x="4328555" y="883920"/>
                  </a:lnTo>
                  <a:lnTo>
                    <a:pt x="4358856" y="842218"/>
                  </a:lnTo>
                  <a:lnTo>
                    <a:pt x="4388282" y="801248"/>
                  </a:lnTo>
                  <a:lnTo>
                    <a:pt x="4416798" y="761076"/>
                  </a:lnTo>
                  <a:lnTo>
                    <a:pt x="4444366" y="721766"/>
                  </a:lnTo>
                  <a:lnTo>
                    <a:pt x="4470951" y="683385"/>
                  </a:lnTo>
                  <a:lnTo>
                    <a:pt x="4496515" y="645998"/>
                  </a:lnTo>
                  <a:lnTo>
                    <a:pt x="4521022" y="609670"/>
                  </a:lnTo>
                  <a:lnTo>
                    <a:pt x="4544436" y="574467"/>
                  </a:lnTo>
                  <a:lnTo>
                    <a:pt x="4566721" y="540454"/>
                  </a:lnTo>
                  <a:lnTo>
                    <a:pt x="4587838" y="507697"/>
                  </a:lnTo>
                  <a:lnTo>
                    <a:pt x="4626428" y="446213"/>
                  </a:lnTo>
                  <a:lnTo>
                    <a:pt x="4659915" y="390537"/>
                  </a:lnTo>
                  <a:lnTo>
                    <a:pt x="4674653" y="365041"/>
                  </a:lnTo>
                  <a:lnTo>
                    <a:pt x="4688006" y="341194"/>
                  </a:lnTo>
                </a:path>
              </a:pathLst>
            </a:custGeom>
            <a:ln w="730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03158" y="2722727"/>
              <a:ext cx="4688205" cy="2482215"/>
            </a:xfrm>
            <a:custGeom>
              <a:avLst/>
              <a:gdLst/>
              <a:ahLst/>
              <a:cxnLst/>
              <a:rect l="l" t="t" r="r" b="b"/>
              <a:pathLst>
                <a:path w="4688205" h="2482215">
                  <a:moveTo>
                    <a:pt x="0" y="0"/>
                  </a:moveTo>
                  <a:lnTo>
                    <a:pt x="6420" y="45966"/>
                  </a:lnTo>
                  <a:lnTo>
                    <a:pt x="12981" y="92005"/>
                  </a:lnTo>
                  <a:lnTo>
                    <a:pt x="19821" y="138189"/>
                  </a:lnTo>
                  <a:lnTo>
                    <a:pt x="27082" y="184591"/>
                  </a:lnTo>
                  <a:lnTo>
                    <a:pt x="34902" y="231282"/>
                  </a:lnTo>
                  <a:lnTo>
                    <a:pt x="43422" y="278336"/>
                  </a:lnTo>
                  <a:lnTo>
                    <a:pt x="52781" y="325825"/>
                  </a:lnTo>
                  <a:lnTo>
                    <a:pt x="63120" y="373821"/>
                  </a:lnTo>
                  <a:lnTo>
                    <a:pt x="74579" y="422396"/>
                  </a:lnTo>
                  <a:lnTo>
                    <a:pt x="87297" y="471624"/>
                  </a:lnTo>
                  <a:lnTo>
                    <a:pt x="101415" y="521577"/>
                  </a:lnTo>
                  <a:lnTo>
                    <a:pt x="117072" y="572327"/>
                  </a:lnTo>
                  <a:lnTo>
                    <a:pt x="134408" y="623946"/>
                  </a:lnTo>
                  <a:lnTo>
                    <a:pt x="153564" y="676507"/>
                  </a:lnTo>
                  <a:lnTo>
                    <a:pt x="174679" y="730083"/>
                  </a:lnTo>
                  <a:lnTo>
                    <a:pt x="197893" y="784747"/>
                  </a:lnTo>
                  <a:lnTo>
                    <a:pt x="213591" y="822170"/>
                  </a:lnTo>
                  <a:lnTo>
                    <a:pt x="228418" y="860725"/>
                  </a:lnTo>
                  <a:lnTo>
                    <a:pt x="242594" y="900299"/>
                  </a:lnTo>
                  <a:lnTo>
                    <a:pt x="256338" y="940780"/>
                  </a:lnTo>
                  <a:lnTo>
                    <a:pt x="269868" y="982054"/>
                  </a:lnTo>
                  <a:lnTo>
                    <a:pt x="283404" y="1024009"/>
                  </a:lnTo>
                  <a:lnTo>
                    <a:pt x="297166" y="1066533"/>
                  </a:lnTo>
                  <a:lnTo>
                    <a:pt x="311371" y="1109513"/>
                  </a:lnTo>
                  <a:lnTo>
                    <a:pt x="326240" y="1152836"/>
                  </a:lnTo>
                  <a:lnTo>
                    <a:pt x="341992" y="1196391"/>
                  </a:lnTo>
                  <a:lnTo>
                    <a:pt x="358845" y="1240064"/>
                  </a:lnTo>
                  <a:lnTo>
                    <a:pt x="377020" y="1283743"/>
                  </a:lnTo>
                  <a:lnTo>
                    <a:pt x="396734" y="1327315"/>
                  </a:lnTo>
                  <a:lnTo>
                    <a:pt x="418208" y="1370668"/>
                  </a:lnTo>
                  <a:lnTo>
                    <a:pt x="441660" y="1413689"/>
                  </a:lnTo>
                  <a:lnTo>
                    <a:pt x="467310" y="1456267"/>
                  </a:lnTo>
                  <a:lnTo>
                    <a:pt x="495376" y="1498287"/>
                  </a:lnTo>
                  <a:lnTo>
                    <a:pt x="526079" y="1539638"/>
                  </a:lnTo>
                  <a:lnTo>
                    <a:pt x="559636" y="1580207"/>
                  </a:lnTo>
                  <a:lnTo>
                    <a:pt x="596268" y="1619882"/>
                  </a:lnTo>
                  <a:lnTo>
                    <a:pt x="636194" y="1658549"/>
                  </a:lnTo>
                  <a:lnTo>
                    <a:pt x="679632" y="1696097"/>
                  </a:lnTo>
                  <a:lnTo>
                    <a:pt x="726802" y="1732413"/>
                  </a:lnTo>
                  <a:lnTo>
                    <a:pt x="777923" y="1767385"/>
                  </a:lnTo>
                  <a:lnTo>
                    <a:pt x="806968" y="1786165"/>
                  </a:lnTo>
                  <a:lnTo>
                    <a:pt x="837357" y="1805906"/>
                  </a:lnTo>
                  <a:lnTo>
                    <a:pt x="901984" y="1847953"/>
                  </a:lnTo>
                  <a:lnTo>
                    <a:pt x="936126" y="1870098"/>
                  </a:lnTo>
                  <a:lnTo>
                    <a:pt x="971425" y="1892885"/>
                  </a:lnTo>
                  <a:lnTo>
                    <a:pt x="1007835" y="1916233"/>
                  </a:lnTo>
                  <a:lnTo>
                    <a:pt x="1045307" y="1940063"/>
                  </a:lnTo>
                  <a:lnTo>
                    <a:pt x="1083796" y="1964294"/>
                  </a:lnTo>
                  <a:lnTo>
                    <a:pt x="1123254" y="1988847"/>
                  </a:lnTo>
                  <a:lnTo>
                    <a:pt x="1163634" y="2013641"/>
                  </a:lnTo>
                  <a:lnTo>
                    <a:pt x="1204889" y="2038597"/>
                  </a:lnTo>
                  <a:lnTo>
                    <a:pt x="1246972" y="2063634"/>
                  </a:lnTo>
                  <a:lnTo>
                    <a:pt x="1289837" y="2088673"/>
                  </a:lnTo>
                  <a:lnTo>
                    <a:pt x="1333437" y="2113633"/>
                  </a:lnTo>
                  <a:lnTo>
                    <a:pt x="1377723" y="2138435"/>
                  </a:lnTo>
                  <a:lnTo>
                    <a:pt x="1422651" y="2162999"/>
                  </a:lnTo>
                  <a:lnTo>
                    <a:pt x="1468171" y="2187244"/>
                  </a:lnTo>
                  <a:lnTo>
                    <a:pt x="1514239" y="2211091"/>
                  </a:lnTo>
                  <a:lnTo>
                    <a:pt x="1560806" y="2234460"/>
                  </a:lnTo>
                  <a:lnTo>
                    <a:pt x="1607825" y="2257271"/>
                  </a:lnTo>
                  <a:lnTo>
                    <a:pt x="1655251" y="2279443"/>
                  </a:lnTo>
                  <a:lnTo>
                    <a:pt x="1703035" y="2300897"/>
                  </a:lnTo>
                  <a:lnTo>
                    <a:pt x="1751131" y="2321553"/>
                  </a:lnTo>
                  <a:lnTo>
                    <a:pt x="1799492" y="2341330"/>
                  </a:lnTo>
                  <a:lnTo>
                    <a:pt x="1848070" y="2360150"/>
                  </a:lnTo>
                  <a:lnTo>
                    <a:pt x="1896820" y="2377931"/>
                  </a:lnTo>
                  <a:lnTo>
                    <a:pt x="1945694" y="2394594"/>
                  </a:lnTo>
                  <a:lnTo>
                    <a:pt x="1994645" y="2410060"/>
                  </a:lnTo>
                  <a:lnTo>
                    <a:pt x="2043625" y="2424247"/>
                  </a:lnTo>
                  <a:lnTo>
                    <a:pt x="2092589" y="2437076"/>
                  </a:lnTo>
                  <a:lnTo>
                    <a:pt x="2141490" y="2448467"/>
                  </a:lnTo>
                  <a:lnTo>
                    <a:pt x="2190279" y="2458340"/>
                  </a:lnTo>
                  <a:lnTo>
                    <a:pt x="2238911" y="2466615"/>
                  </a:lnTo>
                  <a:lnTo>
                    <a:pt x="2287338" y="2473212"/>
                  </a:lnTo>
                  <a:lnTo>
                    <a:pt x="2335514" y="2478051"/>
                  </a:lnTo>
                  <a:lnTo>
                    <a:pt x="2383391" y="2481053"/>
                  </a:lnTo>
                  <a:lnTo>
                    <a:pt x="2430922" y="2482136"/>
                  </a:lnTo>
                  <a:lnTo>
                    <a:pt x="2478061" y="2481222"/>
                  </a:lnTo>
                  <a:lnTo>
                    <a:pt x="2524760" y="2478230"/>
                  </a:lnTo>
                  <a:lnTo>
                    <a:pt x="2570974" y="2473079"/>
                  </a:lnTo>
                  <a:lnTo>
                    <a:pt x="2616654" y="2465692"/>
                  </a:lnTo>
                  <a:lnTo>
                    <a:pt x="2661753" y="2455986"/>
                  </a:lnTo>
                  <a:lnTo>
                    <a:pt x="2706225" y="2443883"/>
                  </a:lnTo>
                  <a:lnTo>
                    <a:pt x="2750024" y="2429302"/>
                  </a:lnTo>
                  <a:lnTo>
                    <a:pt x="2818782" y="2400633"/>
                  </a:lnTo>
                  <a:lnTo>
                    <a:pt x="2854113" y="2383337"/>
                  </a:lnTo>
                  <a:lnTo>
                    <a:pt x="2890031" y="2364155"/>
                  </a:lnTo>
                  <a:lnTo>
                    <a:pt x="2926498" y="2343151"/>
                  </a:lnTo>
                  <a:lnTo>
                    <a:pt x="2963479" y="2320391"/>
                  </a:lnTo>
                  <a:lnTo>
                    <a:pt x="3000936" y="2295941"/>
                  </a:lnTo>
                  <a:lnTo>
                    <a:pt x="3038834" y="2269866"/>
                  </a:lnTo>
                  <a:lnTo>
                    <a:pt x="3077135" y="2242231"/>
                  </a:lnTo>
                  <a:lnTo>
                    <a:pt x="3115803" y="2213102"/>
                  </a:lnTo>
                  <a:lnTo>
                    <a:pt x="3154802" y="2182545"/>
                  </a:lnTo>
                  <a:lnTo>
                    <a:pt x="3194095" y="2150625"/>
                  </a:lnTo>
                  <a:lnTo>
                    <a:pt x="3233646" y="2117407"/>
                  </a:lnTo>
                  <a:lnTo>
                    <a:pt x="3273418" y="2082957"/>
                  </a:lnTo>
                  <a:lnTo>
                    <a:pt x="3313374" y="2047340"/>
                  </a:lnTo>
                  <a:lnTo>
                    <a:pt x="3353479" y="2010622"/>
                  </a:lnTo>
                  <a:lnTo>
                    <a:pt x="3393695" y="1972868"/>
                  </a:lnTo>
                  <a:lnTo>
                    <a:pt x="3433986" y="1934144"/>
                  </a:lnTo>
                  <a:lnTo>
                    <a:pt x="3474316" y="1894516"/>
                  </a:lnTo>
                  <a:lnTo>
                    <a:pt x="3514647" y="1854047"/>
                  </a:lnTo>
                  <a:lnTo>
                    <a:pt x="3554945" y="1812806"/>
                  </a:lnTo>
                  <a:lnTo>
                    <a:pt x="3595171" y="1770855"/>
                  </a:lnTo>
                  <a:lnTo>
                    <a:pt x="3635289" y="1728262"/>
                  </a:lnTo>
                  <a:lnTo>
                    <a:pt x="3675264" y="1685092"/>
                  </a:lnTo>
                  <a:lnTo>
                    <a:pt x="3715058" y="1641409"/>
                  </a:lnTo>
                  <a:lnTo>
                    <a:pt x="3754635" y="1597280"/>
                  </a:lnTo>
                  <a:lnTo>
                    <a:pt x="3793959" y="1552770"/>
                  </a:lnTo>
                  <a:lnTo>
                    <a:pt x="3832992" y="1507945"/>
                  </a:lnTo>
                  <a:lnTo>
                    <a:pt x="3871699" y="1462869"/>
                  </a:lnTo>
                  <a:lnTo>
                    <a:pt x="3910043" y="1417609"/>
                  </a:lnTo>
                  <a:lnTo>
                    <a:pt x="3947987" y="1372230"/>
                  </a:lnTo>
                  <a:lnTo>
                    <a:pt x="3985495" y="1326797"/>
                  </a:lnTo>
                  <a:lnTo>
                    <a:pt x="4022530" y="1281376"/>
                  </a:lnTo>
                  <a:lnTo>
                    <a:pt x="4059057" y="1236032"/>
                  </a:lnTo>
                  <a:lnTo>
                    <a:pt x="4095037" y="1190831"/>
                  </a:lnTo>
                  <a:lnTo>
                    <a:pt x="4130436" y="1145838"/>
                  </a:lnTo>
                  <a:lnTo>
                    <a:pt x="4165215" y="1101119"/>
                  </a:lnTo>
                  <a:lnTo>
                    <a:pt x="4199340" y="1056739"/>
                  </a:lnTo>
                  <a:lnTo>
                    <a:pt x="4232772" y="1012763"/>
                  </a:lnTo>
                  <a:lnTo>
                    <a:pt x="4265477" y="969258"/>
                  </a:lnTo>
                  <a:lnTo>
                    <a:pt x="4297417" y="926289"/>
                  </a:lnTo>
                  <a:lnTo>
                    <a:pt x="4328555" y="883920"/>
                  </a:lnTo>
                  <a:lnTo>
                    <a:pt x="4358856" y="842218"/>
                  </a:lnTo>
                  <a:lnTo>
                    <a:pt x="4388282" y="801248"/>
                  </a:lnTo>
                  <a:lnTo>
                    <a:pt x="4416798" y="761076"/>
                  </a:lnTo>
                  <a:lnTo>
                    <a:pt x="4444366" y="721766"/>
                  </a:lnTo>
                  <a:lnTo>
                    <a:pt x="4470951" y="683385"/>
                  </a:lnTo>
                  <a:lnTo>
                    <a:pt x="4496515" y="645998"/>
                  </a:lnTo>
                  <a:lnTo>
                    <a:pt x="4521022" y="609670"/>
                  </a:lnTo>
                  <a:lnTo>
                    <a:pt x="4544436" y="574467"/>
                  </a:lnTo>
                  <a:lnTo>
                    <a:pt x="4566721" y="540454"/>
                  </a:lnTo>
                  <a:lnTo>
                    <a:pt x="4587838" y="507697"/>
                  </a:lnTo>
                  <a:lnTo>
                    <a:pt x="4626428" y="446213"/>
                  </a:lnTo>
                  <a:lnTo>
                    <a:pt x="4659915" y="390537"/>
                  </a:lnTo>
                  <a:lnTo>
                    <a:pt x="4674653" y="365041"/>
                  </a:lnTo>
                  <a:lnTo>
                    <a:pt x="4688006" y="341194"/>
                  </a:lnTo>
                </a:path>
              </a:pathLst>
            </a:custGeom>
            <a:ln w="47625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092903" y="6569964"/>
            <a:ext cx="3020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Street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K.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(2018)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BMC</a:t>
            </a:r>
            <a:r>
              <a:rPr sz="1400" i="1" spc="-20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Genomics.</a:t>
            </a:r>
            <a:endParaRPr sz="1400">
              <a:latin typeface="Avenir Book"/>
              <a:cs typeface="Avenir Boo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Fitting</a:t>
            </a:r>
            <a:r>
              <a:rPr spc="-75" dirty="0"/>
              <a:t> </a:t>
            </a:r>
            <a:r>
              <a:rPr dirty="0"/>
              <a:t>principal</a:t>
            </a:r>
            <a:r>
              <a:rPr spc="-65" dirty="0"/>
              <a:t> </a:t>
            </a:r>
            <a:r>
              <a:rPr dirty="0"/>
              <a:t>curves</a:t>
            </a:r>
            <a:r>
              <a:rPr spc="-6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dirty="0"/>
              <a:t>tree</a:t>
            </a:r>
            <a:r>
              <a:rPr spc="-70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dirty="0"/>
              <a:t>measuring</a:t>
            </a:r>
            <a:r>
              <a:rPr spc="-45" dirty="0"/>
              <a:t> </a:t>
            </a:r>
            <a:r>
              <a:rPr spc="-10" dirty="0"/>
              <a:t>pseudotime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429000"/>
            <a:ext cx="12192000" cy="236456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9243" y="1306067"/>
            <a:ext cx="7587615" cy="8788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dirty="0">
                <a:latin typeface="Avenir Book"/>
                <a:cs typeface="Avenir Book"/>
              </a:rPr>
              <a:t>In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Slingshot,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pseudotime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values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are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estimated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as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Euclidean </a:t>
            </a:r>
            <a:r>
              <a:rPr sz="2000" dirty="0">
                <a:latin typeface="Avenir Book"/>
                <a:cs typeface="Avenir Book"/>
              </a:rPr>
              <a:t>distance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from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each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point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to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closest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principal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curve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(i.e.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spc="-25" dirty="0">
                <a:latin typeface="Avenir Book"/>
                <a:cs typeface="Avenir Book"/>
              </a:rPr>
              <a:t>by </a:t>
            </a:r>
            <a:r>
              <a:rPr sz="2000" dirty="0">
                <a:latin typeface="Avenir Book"/>
                <a:cs typeface="Avenir Book"/>
              </a:rPr>
              <a:t>orthogonal</a:t>
            </a:r>
            <a:r>
              <a:rPr sz="2000" spc="-6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projection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6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each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point</a:t>
            </a:r>
            <a:r>
              <a:rPr sz="2000" spc="-6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onto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curve).</a:t>
            </a:r>
            <a:endParaRPr sz="2000">
              <a:latin typeface="Avenir Book"/>
              <a:cs typeface="Avenir Boo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539" rIns="0" bIns="0" rtlCol="0">
            <a:spAutoFit/>
          </a:bodyPr>
          <a:lstStyle/>
          <a:p>
            <a:pPr marL="732155">
              <a:lnSpc>
                <a:spcPct val="100000"/>
              </a:lnSpc>
              <a:spcBef>
                <a:spcPts val="100"/>
              </a:spcBef>
            </a:pPr>
            <a:r>
              <a:rPr dirty="0"/>
              <a:t>Which</a:t>
            </a:r>
            <a:r>
              <a:rPr spc="-40" dirty="0"/>
              <a:t> </a:t>
            </a:r>
            <a:r>
              <a:rPr dirty="0"/>
              <a:t>cell</a:t>
            </a:r>
            <a:r>
              <a:rPr spc="-30" dirty="0"/>
              <a:t> </a:t>
            </a:r>
            <a:r>
              <a:rPr dirty="0"/>
              <a:t>came</a:t>
            </a:r>
            <a:r>
              <a:rPr spc="-40" dirty="0"/>
              <a:t> </a:t>
            </a:r>
            <a:r>
              <a:rPr dirty="0"/>
              <a:t>first?</a:t>
            </a:r>
            <a:r>
              <a:rPr spc="-40" dirty="0"/>
              <a:t> </a:t>
            </a:r>
            <a:r>
              <a:rPr dirty="0"/>
              <a:t>How</a:t>
            </a:r>
            <a:r>
              <a:rPr spc="-45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dirty="0"/>
              <a:t>trajectory</a:t>
            </a:r>
            <a:r>
              <a:rPr spc="-40" dirty="0"/>
              <a:t> </a:t>
            </a:r>
            <a:r>
              <a:rPr spc="-10" dirty="0"/>
              <a:t>oriented?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243" y="1294891"/>
            <a:ext cx="830707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latin typeface="Avenir Book"/>
                <a:cs typeface="Avenir Book"/>
              </a:rPr>
              <a:t>In</a:t>
            </a:r>
            <a:r>
              <a:rPr sz="2400" spc="-7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most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trajectory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inference</a:t>
            </a:r>
            <a:r>
              <a:rPr sz="2400" spc="-7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algorithms,</a:t>
            </a:r>
            <a:r>
              <a:rPr sz="2400" spc="-8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the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trajectory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is</a:t>
            </a:r>
            <a:r>
              <a:rPr sz="2400" spc="-7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not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spc="-50" dirty="0">
                <a:latin typeface="Avenir Book"/>
                <a:cs typeface="Avenir Book"/>
              </a:rPr>
              <a:t>a </a:t>
            </a:r>
            <a:r>
              <a:rPr sz="2400" dirty="0">
                <a:latin typeface="Avenir Book"/>
                <a:cs typeface="Avenir Book"/>
              </a:rPr>
              <a:t>vector</a:t>
            </a:r>
            <a:r>
              <a:rPr sz="2400" spc="-4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as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it</a:t>
            </a:r>
            <a:r>
              <a:rPr sz="2400" spc="-4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lacks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an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orientation!</a:t>
            </a:r>
            <a:endParaRPr sz="2400">
              <a:latin typeface="Avenir Book"/>
              <a:cs typeface="Avenir Boo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9243" y="4824476"/>
            <a:ext cx="8545195" cy="7239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400"/>
              </a:spcBef>
            </a:pPr>
            <a:r>
              <a:rPr sz="2400" dirty="0">
                <a:latin typeface="Avenir Book"/>
                <a:cs typeface="Avenir Book"/>
              </a:rPr>
              <a:t>We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typically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need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prior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biological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knowledge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(e.g.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stem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cell…) </a:t>
            </a:r>
            <a:r>
              <a:rPr sz="2400" dirty="0">
                <a:latin typeface="Avenir Book"/>
                <a:cs typeface="Avenir Book"/>
              </a:rPr>
              <a:t>to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provide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root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to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the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inferred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trajectory.</a:t>
            </a:r>
            <a:endParaRPr sz="2400">
              <a:latin typeface="Avenir Book"/>
              <a:cs typeface="Avenir Boo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22393" y="2284383"/>
            <a:ext cx="2819400" cy="2336800"/>
            <a:chOff x="2122393" y="2284383"/>
            <a:chExt cx="2819400" cy="23368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2393" y="2284383"/>
              <a:ext cx="2819399" cy="2336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43466" y="3294033"/>
              <a:ext cx="363220" cy="317500"/>
            </a:xfrm>
            <a:custGeom>
              <a:avLst/>
              <a:gdLst/>
              <a:ahLst/>
              <a:cxnLst/>
              <a:rect l="l" t="t" r="r" b="b"/>
              <a:pathLst>
                <a:path w="363219" h="317500">
                  <a:moveTo>
                    <a:pt x="190498" y="0"/>
                  </a:moveTo>
                  <a:lnTo>
                    <a:pt x="0" y="158751"/>
                  </a:lnTo>
                  <a:lnTo>
                    <a:pt x="190500" y="317500"/>
                  </a:lnTo>
                  <a:lnTo>
                    <a:pt x="190499" y="190500"/>
                  </a:lnTo>
                  <a:lnTo>
                    <a:pt x="158750" y="190500"/>
                  </a:lnTo>
                  <a:lnTo>
                    <a:pt x="158750" y="127000"/>
                  </a:lnTo>
                  <a:lnTo>
                    <a:pt x="190499" y="127000"/>
                  </a:lnTo>
                  <a:lnTo>
                    <a:pt x="190498" y="0"/>
                  </a:lnTo>
                  <a:close/>
                </a:path>
                <a:path w="363219" h="317500">
                  <a:moveTo>
                    <a:pt x="190499" y="127000"/>
                  </a:moveTo>
                  <a:lnTo>
                    <a:pt x="158750" y="127000"/>
                  </a:lnTo>
                  <a:lnTo>
                    <a:pt x="158750" y="190500"/>
                  </a:lnTo>
                  <a:lnTo>
                    <a:pt x="190499" y="190500"/>
                  </a:lnTo>
                  <a:lnTo>
                    <a:pt x="190499" y="127000"/>
                  </a:lnTo>
                  <a:close/>
                </a:path>
                <a:path w="363219" h="317500">
                  <a:moveTo>
                    <a:pt x="363070" y="127000"/>
                  </a:moveTo>
                  <a:lnTo>
                    <a:pt x="190499" y="127000"/>
                  </a:lnTo>
                  <a:lnTo>
                    <a:pt x="190499" y="190500"/>
                  </a:lnTo>
                  <a:lnTo>
                    <a:pt x="363070" y="190500"/>
                  </a:lnTo>
                  <a:lnTo>
                    <a:pt x="363070" y="127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096000" y="2284383"/>
            <a:ext cx="2819400" cy="2336800"/>
            <a:chOff x="6096000" y="2284383"/>
            <a:chExt cx="2819400" cy="23368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0" y="2284383"/>
              <a:ext cx="2819400" cy="23368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396694" y="2567088"/>
              <a:ext cx="518795" cy="1804670"/>
            </a:xfrm>
            <a:custGeom>
              <a:avLst/>
              <a:gdLst/>
              <a:ahLst/>
              <a:cxnLst/>
              <a:rect l="l" t="t" r="r" b="b"/>
              <a:pathLst>
                <a:path w="518795" h="1804670">
                  <a:moveTo>
                    <a:pt x="518706" y="1708658"/>
                  </a:moveTo>
                  <a:lnTo>
                    <a:pt x="508101" y="1692427"/>
                  </a:lnTo>
                  <a:lnTo>
                    <a:pt x="383171" y="1501000"/>
                  </a:lnTo>
                  <a:lnTo>
                    <a:pt x="345897" y="1622412"/>
                  </a:lnTo>
                  <a:lnTo>
                    <a:pt x="108470" y="1549527"/>
                  </a:lnTo>
                  <a:lnTo>
                    <a:pt x="89839" y="1610233"/>
                  </a:lnTo>
                  <a:lnTo>
                    <a:pt x="327266" y="1683118"/>
                  </a:lnTo>
                  <a:lnTo>
                    <a:pt x="290004" y="1804517"/>
                  </a:lnTo>
                  <a:lnTo>
                    <a:pt x="518706" y="1708658"/>
                  </a:lnTo>
                  <a:close/>
                </a:path>
                <a:path w="518795" h="1804670">
                  <a:moveTo>
                    <a:pt x="518706" y="107696"/>
                  </a:moveTo>
                  <a:lnTo>
                    <a:pt x="295325" y="0"/>
                  </a:lnTo>
                  <a:lnTo>
                    <a:pt x="326199" y="123202"/>
                  </a:lnTo>
                  <a:lnTo>
                    <a:pt x="0" y="204914"/>
                  </a:lnTo>
                  <a:lnTo>
                    <a:pt x="15430" y="266509"/>
                  </a:lnTo>
                  <a:lnTo>
                    <a:pt x="341630" y="184797"/>
                  </a:lnTo>
                  <a:lnTo>
                    <a:pt x="372491" y="307987"/>
                  </a:lnTo>
                  <a:lnTo>
                    <a:pt x="513016" y="115481"/>
                  </a:lnTo>
                  <a:lnTo>
                    <a:pt x="518706" y="1076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64909" y="3230371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venir Book"/>
                <a:cs typeface="Avenir Book"/>
              </a:rPr>
              <a:t>or</a:t>
            </a:r>
            <a:endParaRPr sz="2400">
              <a:latin typeface="Avenir Book"/>
              <a:cs typeface="Avenir Boo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0811" y="2491975"/>
            <a:ext cx="5382897" cy="43660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1958" y="242315"/>
            <a:ext cx="113284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RNA</a:t>
            </a:r>
            <a:r>
              <a:rPr spc="-65" dirty="0"/>
              <a:t> </a:t>
            </a:r>
            <a:r>
              <a:rPr dirty="0"/>
              <a:t>velocity:</a:t>
            </a:r>
            <a:r>
              <a:rPr spc="-65" dirty="0"/>
              <a:t> </a:t>
            </a:r>
            <a:r>
              <a:rPr dirty="0"/>
              <a:t>predicting</a:t>
            </a:r>
            <a:r>
              <a:rPr spc="-70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dirty="0"/>
              <a:t>future</a:t>
            </a:r>
            <a:r>
              <a:rPr spc="-65" dirty="0"/>
              <a:t> </a:t>
            </a:r>
            <a:r>
              <a:rPr dirty="0"/>
              <a:t>state</a:t>
            </a:r>
            <a:r>
              <a:rPr spc="-65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dirty="0"/>
              <a:t>individual</a:t>
            </a:r>
            <a:r>
              <a:rPr spc="-65" dirty="0"/>
              <a:t> </a:t>
            </a:r>
            <a:r>
              <a:rPr spc="-10" dirty="0"/>
              <a:t>cells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9244" y="892556"/>
            <a:ext cx="7859395" cy="171323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400" dirty="0">
                <a:latin typeface="Avenir Book"/>
                <a:cs typeface="Avenir Book"/>
              </a:rPr>
              <a:t>RNA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velocity</a:t>
            </a:r>
            <a:endParaRPr sz="2400">
              <a:latin typeface="Avenir Book"/>
              <a:cs typeface="Avenir Book"/>
            </a:endParaRPr>
          </a:p>
          <a:p>
            <a:pPr marL="240665" indent="-227965">
              <a:lnSpc>
                <a:spcPct val="100000"/>
              </a:lnSpc>
              <a:spcBef>
                <a:spcPts val="1000"/>
              </a:spcBef>
              <a:buSzPct val="102564"/>
              <a:buFont typeface="Arial"/>
              <a:buChar char="•"/>
              <a:tabLst>
                <a:tab pos="240665" algn="l"/>
              </a:tabLst>
            </a:pPr>
            <a:r>
              <a:rPr sz="2925" u="sng" spc="7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Time</a:t>
            </a:r>
            <a:r>
              <a:rPr sz="2925" u="sng" spc="7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spc="7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derivative</a:t>
            </a:r>
            <a:r>
              <a:rPr sz="2925" u="sng" spc="1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gene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expression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state.</a:t>
            </a:r>
            <a:endParaRPr sz="2000">
              <a:latin typeface="Avenir Book"/>
              <a:cs typeface="Avenir Book"/>
            </a:endParaRPr>
          </a:p>
          <a:p>
            <a:pPr marL="241300" marR="5080" indent="-22860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" dirty="0">
                <a:latin typeface="Avenir Book"/>
                <a:cs typeface="Avenir Book"/>
              </a:rPr>
              <a:t>High-</a:t>
            </a:r>
            <a:r>
              <a:rPr sz="2000" dirty="0">
                <a:latin typeface="Avenir Book"/>
                <a:cs typeface="Avenir Book"/>
              </a:rPr>
              <a:t>dimensional</a:t>
            </a:r>
            <a:r>
              <a:rPr sz="2000" spc="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vector</a:t>
            </a:r>
            <a:r>
              <a:rPr sz="2000" spc="6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that</a:t>
            </a:r>
            <a:r>
              <a:rPr sz="2000" spc="55" dirty="0">
                <a:latin typeface="Avenir Book"/>
                <a:cs typeface="Avenir Book"/>
              </a:rPr>
              <a:t> </a:t>
            </a:r>
            <a:r>
              <a:rPr sz="2925" u="sng" spc="67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predicts</a:t>
            </a:r>
            <a:r>
              <a:rPr sz="2925" u="sng" spc="17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the</a:t>
            </a:r>
            <a:r>
              <a:rPr sz="2925" u="sng" spc="17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future</a:t>
            </a:r>
            <a:r>
              <a:rPr sz="2925" u="sng" spc="179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state</a:t>
            </a:r>
            <a:r>
              <a:rPr sz="2925" u="sng" spc="17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5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individual </a:t>
            </a:r>
            <a:r>
              <a:rPr sz="2000" dirty="0">
                <a:latin typeface="Avenir Book"/>
                <a:cs typeface="Avenir Book"/>
              </a:rPr>
              <a:t>cells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on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timescale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hours.</a:t>
            </a:r>
            <a:endParaRPr sz="2000">
              <a:latin typeface="Avenir Book"/>
              <a:cs typeface="Avenir Boo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53265" y="6569964"/>
            <a:ext cx="26600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La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Manno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G.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1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(2018)</a:t>
            </a:r>
            <a:r>
              <a:rPr sz="1400" spc="-15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Nature.</a:t>
            </a:r>
            <a:endParaRPr sz="1400">
              <a:latin typeface="Avenir Book"/>
              <a:cs typeface="Avenir Boo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0504" y="3429000"/>
            <a:ext cx="590550" cy="486409"/>
          </a:xfrm>
          <a:custGeom>
            <a:avLst/>
            <a:gdLst/>
            <a:ahLst/>
            <a:cxnLst/>
            <a:rect l="l" t="t" r="r" b="b"/>
            <a:pathLst>
              <a:path w="590550" h="486410">
                <a:moveTo>
                  <a:pt x="590309" y="0"/>
                </a:moveTo>
                <a:lnTo>
                  <a:pt x="0" y="0"/>
                </a:lnTo>
                <a:lnTo>
                  <a:pt x="0" y="486136"/>
                </a:lnTo>
                <a:lnTo>
                  <a:pt x="590309" y="486136"/>
                </a:lnTo>
                <a:lnTo>
                  <a:pt x="5903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317" y="2941238"/>
            <a:ext cx="3515627" cy="30982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74451" y="6056884"/>
            <a:ext cx="4538345" cy="5226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73355" marR="5080" indent="-161290">
              <a:lnSpc>
                <a:spcPct val="103800"/>
              </a:lnSpc>
              <a:spcBef>
                <a:spcPts val="25"/>
              </a:spcBef>
            </a:pPr>
            <a:r>
              <a:rPr sz="1600" dirty="0">
                <a:latin typeface="Avenir Book"/>
                <a:cs typeface="Avenir Book"/>
              </a:rPr>
              <a:t>Schwann</a:t>
            </a:r>
            <a:r>
              <a:rPr sz="1600" spc="-45" dirty="0">
                <a:latin typeface="Avenir Book"/>
                <a:cs typeface="Avenir Book"/>
              </a:rPr>
              <a:t> </a:t>
            </a:r>
            <a:r>
              <a:rPr sz="1600" dirty="0">
                <a:latin typeface="Avenir Book"/>
                <a:cs typeface="Avenir Book"/>
              </a:rPr>
              <a:t>cell</a:t>
            </a:r>
            <a:r>
              <a:rPr sz="1600" spc="-35" dirty="0">
                <a:latin typeface="Avenir Book"/>
                <a:cs typeface="Avenir Book"/>
              </a:rPr>
              <a:t> </a:t>
            </a:r>
            <a:r>
              <a:rPr sz="1600" dirty="0">
                <a:latin typeface="Avenir Book"/>
                <a:cs typeface="Avenir Book"/>
              </a:rPr>
              <a:t>precursors</a:t>
            </a:r>
            <a:r>
              <a:rPr sz="1600" spc="-30" dirty="0">
                <a:latin typeface="Avenir Book"/>
                <a:cs typeface="Avenir Book"/>
              </a:rPr>
              <a:t> </a:t>
            </a:r>
            <a:r>
              <a:rPr sz="1600" dirty="0">
                <a:latin typeface="Avenir Book"/>
                <a:cs typeface="Avenir Book"/>
              </a:rPr>
              <a:t>(SCPs)</a:t>
            </a:r>
            <a:r>
              <a:rPr sz="1600" spc="-45" dirty="0">
                <a:latin typeface="Avenir Book"/>
                <a:cs typeface="Avenir Book"/>
              </a:rPr>
              <a:t> </a:t>
            </a:r>
            <a:r>
              <a:rPr sz="1600" spc="-10" dirty="0">
                <a:latin typeface="Avenir Book"/>
                <a:cs typeface="Avenir Book"/>
              </a:rPr>
              <a:t>differentiating</a:t>
            </a:r>
            <a:r>
              <a:rPr sz="1600" spc="-40" dirty="0">
                <a:latin typeface="Avenir Book"/>
                <a:cs typeface="Avenir Book"/>
              </a:rPr>
              <a:t> </a:t>
            </a:r>
            <a:r>
              <a:rPr sz="1600" spc="-20" dirty="0">
                <a:latin typeface="Avenir Book"/>
                <a:cs typeface="Avenir Book"/>
              </a:rPr>
              <a:t>into </a:t>
            </a:r>
            <a:r>
              <a:rPr sz="1600" spc="-10" dirty="0">
                <a:latin typeface="Avenir Book"/>
                <a:cs typeface="Avenir Book"/>
              </a:rPr>
              <a:t>chromaffin</a:t>
            </a:r>
            <a:r>
              <a:rPr sz="1600" spc="-35" dirty="0">
                <a:latin typeface="Avenir Book"/>
                <a:cs typeface="Avenir Book"/>
              </a:rPr>
              <a:t> </a:t>
            </a:r>
            <a:r>
              <a:rPr sz="1600" dirty="0">
                <a:latin typeface="Avenir Book"/>
                <a:cs typeface="Avenir Book"/>
              </a:rPr>
              <a:t>cells</a:t>
            </a:r>
            <a:r>
              <a:rPr sz="1600" spc="-20" dirty="0">
                <a:latin typeface="Avenir Book"/>
                <a:cs typeface="Avenir Book"/>
              </a:rPr>
              <a:t> </a:t>
            </a:r>
            <a:r>
              <a:rPr sz="1600" dirty="0">
                <a:latin typeface="Avenir Book"/>
                <a:cs typeface="Avenir Book"/>
              </a:rPr>
              <a:t>in</a:t>
            </a:r>
            <a:r>
              <a:rPr sz="1600" spc="-30" dirty="0">
                <a:latin typeface="Avenir Book"/>
                <a:cs typeface="Avenir Book"/>
              </a:rPr>
              <a:t> </a:t>
            </a:r>
            <a:r>
              <a:rPr sz="1600" dirty="0">
                <a:latin typeface="Avenir Book"/>
                <a:cs typeface="Avenir Book"/>
              </a:rPr>
              <a:t>embryonic</a:t>
            </a:r>
            <a:r>
              <a:rPr sz="1600" spc="-25" dirty="0">
                <a:latin typeface="Avenir Book"/>
                <a:cs typeface="Avenir Book"/>
              </a:rPr>
              <a:t> </a:t>
            </a:r>
            <a:r>
              <a:rPr sz="1600" dirty="0">
                <a:latin typeface="Avenir Book"/>
                <a:cs typeface="Avenir Book"/>
              </a:rPr>
              <a:t>day</a:t>
            </a:r>
            <a:r>
              <a:rPr sz="1600" spc="-30" dirty="0">
                <a:latin typeface="Avenir Book"/>
                <a:cs typeface="Avenir Book"/>
              </a:rPr>
              <a:t> </a:t>
            </a:r>
            <a:r>
              <a:rPr sz="1600" dirty="0">
                <a:latin typeface="Avenir Book"/>
                <a:cs typeface="Avenir Book"/>
              </a:rPr>
              <a:t>(E)12.5</a:t>
            </a:r>
            <a:r>
              <a:rPr sz="1600" spc="-30" dirty="0">
                <a:latin typeface="Avenir Book"/>
                <a:cs typeface="Avenir Book"/>
              </a:rPr>
              <a:t> </a:t>
            </a:r>
            <a:r>
              <a:rPr sz="1600" spc="-20" dirty="0">
                <a:latin typeface="Avenir Book"/>
                <a:cs typeface="Avenir Book"/>
              </a:rPr>
              <a:t>mice</a:t>
            </a:r>
            <a:endParaRPr sz="1600">
              <a:latin typeface="Avenir Book"/>
              <a:cs typeface="Avenir Boo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65535" y="2304783"/>
            <a:ext cx="5833745" cy="786130"/>
          </a:xfrm>
          <a:custGeom>
            <a:avLst/>
            <a:gdLst/>
            <a:ahLst/>
            <a:cxnLst/>
            <a:rect l="l" t="t" r="r" b="b"/>
            <a:pathLst>
              <a:path w="5833745" h="786130">
                <a:moveTo>
                  <a:pt x="576148" y="212153"/>
                </a:moveTo>
                <a:lnTo>
                  <a:pt x="0" y="212153"/>
                </a:lnTo>
                <a:lnTo>
                  <a:pt x="0" y="636460"/>
                </a:lnTo>
                <a:lnTo>
                  <a:pt x="576148" y="636460"/>
                </a:lnTo>
                <a:lnTo>
                  <a:pt x="576148" y="212153"/>
                </a:lnTo>
                <a:close/>
              </a:path>
              <a:path w="5833745" h="786130">
                <a:moveTo>
                  <a:pt x="5833440" y="0"/>
                </a:moveTo>
                <a:lnTo>
                  <a:pt x="4957178" y="0"/>
                </a:lnTo>
                <a:lnTo>
                  <a:pt x="4957178" y="785660"/>
                </a:lnTo>
                <a:lnTo>
                  <a:pt x="5833440" y="785660"/>
                </a:lnTo>
                <a:lnTo>
                  <a:pt x="58334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69279" y="2882232"/>
            <a:ext cx="4142740" cy="6464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420495" marR="155575" indent="-1257935">
              <a:lnSpc>
                <a:spcPct val="102200"/>
              </a:lnSpc>
              <a:spcBef>
                <a:spcPts val="105"/>
              </a:spcBef>
            </a:pPr>
            <a:r>
              <a:rPr sz="1800" dirty="0">
                <a:solidFill>
                  <a:srgbClr val="0070C0"/>
                </a:solidFill>
                <a:latin typeface="Avenir Book"/>
                <a:cs typeface="Avenir Book"/>
              </a:rPr>
              <a:t>The</a:t>
            </a:r>
            <a:r>
              <a:rPr sz="1800" spc="-45" dirty="0">
                <a:solidFill>
                  <a:srgbClr val="0070C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0070C0"/>
                </a:solidFill>
                <a:latin typeface="Avenir Book"/>
                <a:cs typeface="Avenir Book"/>
              </a:rPr>
              <a:t>inferred</a:t>
            </a:r>
            <a:r>
              <a:rPr sz="1800" spc="-45" dirty="0">
                <a:solidFill>
                  <a:srgbClr val="0070C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0070C0"/>
                </a:solidFill>
                <a:latin typeface="Avenir Book"/>
                <a:cs typeface="Avenir Book"/>
              </a:rPr>
              <a:t>trajectory</a:t>
            </a:r>
            <a:r>
              <a:rPr sz="1800" spc="-45" dirty="0">
                <a:solidFill>
                  <a:srgbClr val="0070C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0070C0"/>
                </a:solidFill>
                <a:latin typeface="Avenir Book"/>
                <a:cs typeface="Avenir Book"/>
              </a:rPr>
              <a:t>has</a:t>
            </a:r>
            <a:r>
              <a:rPr sz="1800" spc="-50" dirty="0">
                <a:solidFill>
                  <a:srgbClr val="0070C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0070C0"/>
                </a:solidFill>
                <a:latin typeface="Avenir Book"/>
                <a:cs typeface="Avenir Book"/>
              </a:rPr>
              <a:t>a</a:t>
            </a:r>
            <a:r>
              <a:rPr sz="1800" spc="-35" dirty="0">
                <a:solidFill>
                  <a:srgbClr val="0070C0"/>
                </a:solidFill>
                <a:latin typeface="Avenir Book"/>
                <a:cs typeface="Avenir Book"/>
              </a:rPr>
              <a:t> </a:t>
            </a:r>
            <a:r>
              <a:rPr sz="1800" spc="-10" dirty="0">
                <a:solidFill>
                  <a:srgbClr val="0070C0"/>
                </a:solidFill>
                <a:latin typeface="Avenir Book"/>
                <a:cs typeface="Avenir Book"/>
              </a:rPr>
              <a:t>direction </a:t>
            </a:r>
            <a:r>
              <a:rPr sz="1800" dirty="0">
                <a:solidFill>
                  <a:srgbClr val="0070C0"/>
                </a:solidFill>
                <a:latin typeface="Avenir Book"/>
                <a:cs typeface="Avenir Book"/>
              </a:rPr>
              <a:t>for</a:t>
            </a:r>
            <a:r>
              <a:rPr sz="1800" spc="-20" dirty="0">
                <a:solidFill>
                  <a:srgbClr val="0070C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0070C0"/>
                </a:solidFill>
                <a:latin typeface="Avenir Book"/>
                <a:cs typeface="Avenir Book"/>
              </a:rPr>
              <a:t>each</a:t>
            </a:r>
            <a:r>
              <a:rPr sz="1800" spc="-20" dirty="0">
                <a:solidFill>
                  <a:srgbClr val="0070C0"/>
                </a:solidFill>
                <a:latin typeface="Avenir Book"/>
                <a:cs typeface="Avenir Book"/>
              </a:rPr>
              <a:t> cell!</a:t>
            </a:r>
            <a:endParaRPr sz="1800">
              <a:latin typeface="Avenir Book"/>
              <a:cs typeface="Avenir Boo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958" y="242315"/>
            <a:ext cx="113284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RNA</a:t>
            </a:r>
            <a:r>
              <a:rPr spc="-65" dirty="0"/>
              <a:t> </a:t>
            </a:r>
            <a:r>
              <a:rPr dirty="0"/>
              <a:t>velocity:</a:t>
            </a:r>
            <a:r>
              <a:rPr spc="-65" dirty="0"/>
              <a:t> </a:t>
            </a:r>
            <a:r>
              <a:rPr dirty="0"/>
              <a:t>predicting</a:t>
            </a:r>
            <a:r>
              <a:rPr spc="-70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dirty="0"/>
              <a:t>future</a:t>
            </a:r>
            <a:r>
              <a:rPr spc="-65" dirty="0"/>
              <a:t> </a:t>
            </a:r>
            <a:r>
              <a:rPr dirty="0"/>
              <a:t>state</a:t>
            </a:r>
            <a:r>
              <a:rPr spc="-65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dirty="0"/>
              <a:t>individual</a:t>
            </a:r>
            <a:r>
              <a:rPr spc="-65" dirty="0"/>
              <a:t> </a:t>
            </a:r>
            <a:r>
              <a:rPr spc="-10" dirty="0"/>
              <a:t>cells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244" y="892556"/>
            <a:ext cx="7859395" cy="24511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400" dirty="0">
                <a:latin typeface="Avenir Book"/>
                <a:cs typeface="Avenir Book"/>
              </a:rPr>
              <a:t>RNA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velocity</a:t>
            </a:r>
            <a:endParaRPr sz="2400">
              <a:latin typeface="Avenir Book"/>
              <a:cs typeface="Avenir Book"/>
            </a:endParaRPr>
          </a:p>
          <a:p>
            <a:pPr marL="240665" indent="-227965">
              <a:lnSpc>
                <a:spcPct val="100000"/>
              </a:lnSpc>
              <a:spcBef>
                <a:spcPts val="1000"/>
              </a:spcBef>
              <a:buSzPct val="102564"/>
              <a:buFont typeface="Arial"/>
              <a:buChar char="•"/>
              <a:tabLst>
                <a:tab pos="240665" algn="l"/>
              </a:tabLst>
            </a:pPr>
            <a:r>
              <a:rPr sz="2925" u="sng" spc="7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Time</a:t>
            </a:r>
            <a:r>
              <a:rPr sz="2925" u="sng" spc="7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spc="7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derivative</a:t>
            </a:r>
            <a:r>
              <a:rPr sz="2925" u="sng" spc="1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gene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expression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state.</a:t>
            </a:r>
            <a:endParaRPr sz="2000">
              <a:latin typeface="Avenir Book"/>
              <a:cs typeface="Avenir Book"/>
            </a:endParaRPr>
          </a:p>
          <a:p>
            <a:pPr marL="241300" marR="5080" indent="-22860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" dirty="0">
                <a:latin typeface="Avenir Book"/>
                <a:cs typeface="Avenir Book"/>
              </a:rPr>
              <a:t>High-</a:t>
            </a:r>
            <a:r>
              <a:rPr sz="2000" dirty="0">
                <a:latin typeface="Avenir Book"/>
                <a:cs typeface="Avenir Book"/>
              </a:rPr>
              <a:t>dimensional</a:t>
            </a:r>
            <a:r>
              <a:rPr sz="2000" spc="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vector</a:t>
            </a:r>
            <a:r>
              <a:rPr sz="2000" spc="6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that</a:t>
            </a:r>
            <a:r>
              <a:rPr sz="2000" spc="55" dirty="0">
                <a:latin typeface="Avenir Book"/>
                <a:cs typeface="Avenir Book"/>
              </a:rPr>
              <a:t> </a:t>
            </a:r>
            <a:r>
              <a:rPr sz="2925" u="sng" spc="67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predicts</a:t>
            </a:r>
            <a:r>
              <a:rPr sz="2925" u="sng" spc="17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the</a:t>
            </a:r>
            <a:r>
              <a:rPr sz="2925" u="sng" spc="17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future</a:t>
            </a:r>
            <a:r>
              <a:rPr sz="2925" u="sng" spc="179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state</a:t>
            </a:r>
            <a:r>
              <a:rPr sz="2925" u="sng" spc="17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5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individual </a:t>
            </a:r>
            <a:r>
              <a:rPr sz="2000" dirty="0">
                <a:latin typeface="Avenir Book"/>
                <a:cs typeface="Avenir Book"/>
              </a:rPr>
              <a:t>cells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on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timescale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hours.</a:t>
            </a:r>
            <a:endParaRPr sz="2000">
              <a:latin typeface="Avenir Book"/>
              <a:cs typeface="Avenir Book"/>
            </a:endParaRPr>
          </a:p>
          <a:p>
            <a:pPr marL="241300" marR="799465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Avenir Book"/>
                <a:cs typeface="Avenir Book"/>
              </a:rPr>
              <a:t>Directly</a:t>
            </a:r>
            <a:r>
              <a:rPr sz="2000" spc="-7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estimated</a:t>
            </a:r>
            <a:r>
              <a:rPr sz="2000" spc="-6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by</a:t>
            </a:r>
            <a:r>
              <a:rPr sz="2000" spc="-6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distinguishing</a:t>
            </a:r>
            <a:r>
              <a:rPr sz="2000" spc="-6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between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925" u="sng" spc="7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unspliced</a:t>
            </a:r>
            <a:r>
              <a:rPr sz="2925" u="sng" spc="-2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spc="-37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and</a:t>
            </a:r>
            <a:r>
              <a:rPr sz="2925" spc="-37" baseline="1424" dirty="0">
                <a:latin typeface="Avenir Book"/>
                <a:cs typeface="Avenir Book"/>
              </a:rPr>
              <a:t> </a:t>
            </a:r>
            <a:r>
              <a:rPr sz="2925" u="sng" spc="8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spliced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mRNAs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in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scRNA-</a:t>
            </a:r>
            <a:r>
              <a:rPr sz="2000" dirty="0">
                <a:latin typeface="Avenir Book"/>
                <a:cs typeface="Avenir Book"/>
              </a:rPr>
              <a:t>Seq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sequencing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reads.</a:t>
            </a:r>
            <a:endParaRPr sz="2000">
              <a:latin typeface="Avenir Book"/>
              <a:cs typeface="Avenir Boo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53265" y="6569964"/>
            <a:ext cx="26600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La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Manno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G.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1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(2018)</a:t>
            </a:r>
            <a:r>
              <a:rPr sz="1400" spc="-15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Nature.</a:t>
            </a:r>
            <a:endParaRPr sz="1400">
              <a:latin typeface="Avenir Book"/>
              <a:cs typeface="Avenir Boo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0504" y="3429000"/>
            <a:ext cx="5375275" cy="3429000"/>
            <a:chOff x="120504" y="3429000"/>
            <a:chExt cx="5375275" cy="34290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981" y="3454400"/>
              <a:ext cx="5092700" cy="34035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0504" y="3429000"/>
              <a:ext cx="590550" cy="486409"/>
            </a:xfrm>
            <a:custGeom>
              <a:avLst/>
              <a:gdLst/>
              <a:ahLst/>
              <a:cxnLst/>
              <a:rect l="l" t="t" r="r" b="b"/>
              <a:pathLst>
                <a:path w="590550" h="486410">
                  <a:moveTo>
                    <a:pt x="590309" y="0"/>
                  </a:moveTo>
                  <a:lnTo>
                    <a:pt x="0" y="0"/>
                  </a:lnTo>
                  <a:lnTo>
                    <a:pt x="0" y="486136"/>
                  </a:lnTo>
                  <a:lnTo>
                    <a:pt x="590309" y="486136"/>
                  </a:lnTo>
                  <a:lnTo>
                    <a:pt x="5903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2081" y="242315"/>
            <a:ext cx="93675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RNA</a:t>
            </a:r>
            <a:r>
              <a:rPr spc="-85" dirty="0"/>
              <a:t> </a:t>
            </a:r>
            <a:r>
              <a:rPr dirty="0"/>
              <a:t>velocity:</a:t>
            </a:r>
            <a:r>
              <a:rPr spc="-85" dirty="0"/>
              <a:t> </a:t>
            </a:r>
            <a:r>
              <a:rPr dirty="0"/>
              <a:t>modeling</a:t>
            </a:r>
            <a:r>
              <a:rPr spc="-95" dirty="0"/>
              <a:t> </a:t>
            </a:r>
            <a:r>
              <a:rPr dirty="0"/>
              <a:t>transcriptional</a:t>
            </a:r>
            <a:r>
              <a:rPr spc="-85" dirty="0"/>
              <a:t> </a:t>
            </a:r>
            <a:r>
              <a:rPr spc="-10" dirty="0"/>
              <a:t>dynamics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243" y="892556"/>
            <a:ext cx="9223375" cy="128016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400" dirty="0">
                <a:latin typeface="Avenir Book"/>
                <a:cs typeface="Avenir Book"/>
              </a:rPr>
              <a:t>The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time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derivative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of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the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spliced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mRNA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abundance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(RNA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velocity).</a:t>
            </a:r>
            <a:endParaRPr sz="2400">
              <a:latin typeface="Avenir Book"/>
              <a:cs typeface="Avenir Book"/>
            </a:endParaRPr>
          </a:p>
          <a:p>
            <a:pPr marL="240665" marR="1183640" indent="-2286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Avenir Book"/>
                <a:cs typeface="Avenir Book"/>
              </a:rPr>
              <a:t>Balance</a:t>
            </a:r>
            <a:r>
              <a:rPr sz="2000" spc="-6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between</a:t>
            </a:r>
            <a:r>
              <a:rPr sz="2000" spc="-65" dirty="0">
                <a:latin typeface="Avenir Book"/>
                <a:cs typeface="Avenir Book"/>
              </a:rPr>
              <a:t> </a:t>
            </a:r>
            <a:r>
              <a:rPr sz="2000" dirty="0">
                <a:solidFill>
                  <a:srgbClr val="E30B13"/>
                </a:solidFill>
                <a:latin typeface="Avenir Book"/>
                <a:cs typeface="Avenir Book"/>
              </a:rPr>
              <a:t>production</a:t>
            </a:r>
            <a:r>
              <a:rPr sz="2000" spc="-70" dirty="0">
                <a:solidFill>
                  <a:srgbClr val="E30B13"/>
                </a:solidFill>
                <a:latin typeface="Avenir Book"/>
                <a:cs typeface="Avenir Book"/>
              </a:rPr>
              <a:t> </a:t>
            </a:r>
            <a:r>
              <a:rPr sz="2000" dirty="0">
                <a:solidFill>
                  <a:srgbClr val="E30B13"/>
                </a:solidFill>
                <a:latin typeface="Avenir Book"/>
                <a:cs typeface="Avenir Book"/>
              </a:rPr>
              <a:t>of</a:t>
            </a:r>
            <a:r>
              <a:rPr sz="2000" spc="-70" dirty="0">
                <a:solidFill>
                  <a:srgbClr val="E30B13"/>
                </a:solidFill>
                <a:latin typeface="Avenir Book"/>
                <a:cs typeface="Avenir Book"/>
              </a:rPr>
              <a:t> </a:t>
            </a:r>
            <a:r>
              <a:rPr sz="2000" dirty="0">
                <a:solidFill>
                  <a:srgbClr val="E30B13"/>
                </a:solidFill>
                <a:latin typeface="Avenir Book"/>
                <a:cs typeface="Avenir Book"/>
              </a:rPr>
              <a:t>spliced</a:t>
            </a:r>
            <a:r>
              <a:rPr sz="2000" spc="-65" dirty="0">
                <a:solidFill>
                  <a:srgbClr val="E30B13"/>
                </a:solidFill>
                <a:latin typeface="Avenir Book"/>
                <a:cs typeface="Avenir Book"/>
              </a:rPr>
              <a:t> </a:t>
            </a:r>
            <a:r>
              <a:rPr sz="2000" dirty="0">
                <a:solidFill>
                  <a:srgbClr val="E30B13"/>
                </a:solidFill>
                <a:latin typeface="Avenir Book"/>
                <a:cs typeface="Avenir Book"/>
              </a:rPr>
              <a:t>mRNA</a:t>
            </a:r>
            <a:r>
              <a:rPr sz="2000" spc="-60" dirty="0">
                <a:solidFill>
                  <a:srgbClr val="E30B13"/>
                </a:solidFill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from</a:t>
            </a:r>
            <a:r>
              <a:rPr sz="2000" spc="-6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unspliced</a:t>
            </a:r>
            <a:r>
              <a:rPr sz="2000" spc="-65" dirty="0">
                <a:latin typeface="Avenir Book"/>
                <a:cs typeface="Avenir Book"/>
              </a:rPr>
              <a:t> </a:t>
            </a:r>
            <a:r>
              <a:rPr sz="2000" spc="-20" dirty="0">
                <a:latin typeface="Avenir Book"/>
                <a:cs typeface="Avenir Book"/>
              </a:rPr>
              <a:t>mRNA </a:t>
            </a:r>
            <a:r>
              <a:rPr sz="2000" dirty="0">
                <a:latin typeface="Avenir Book"/>
                <a:cs typeface="Avenir Book"/>
              </a:rPr>
              <a:t>and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solidFill>
                  <a:srgbClr val="435DA7"/>
                </a:solidFill>
                <a:latin typeface="Avenir Book"/>
                <a:cs typeface="Avenir Book"/>
              </a:rPr>
              <a:t>mRNA</a:t>
            </a:r>
            <a:r>
              <a:rPr sz="2000" spc="-30" dirty="0">
                <a:solidFill>
                  <a:srgbClr val="435DA7"/>
                </a:solidFill>
                <a:latin typeface="Avenir Book"/>
                <a:cs typeface="Avenir Book"/>
              </a:rPr>
              <a:t> </a:t>
            </a:r>
            <a:r>
              <a:rPr sz="2000" spc="-10" dirty="0">
                <a:solidFill>
                  <a:srgbClr val="435DA7"/>
                </a:solidFill>
                <a:latin typeface="Avenir Book"/>
                <a:cs typeface="Avenir Book"/>
              </a:rPr>
              <a:t>degradation</a:t>
            </a:r>
            <a:r>
              <a:rPr sz="2000" spc="-10" dirty="0">
                <a:latin typeface="Avenir Book"/>
                <a:cs typeface="Avenir Book"/>
              </a:rPr>
              <a:t>.</a:t>
            </a:r>
            <a:endParaRPr sz="2000">
              <a:latin typeface="Avenir Book"/>
              <a:cs typeface="Avenir Boo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53265" y="6569964"/>
            <a:ext cx="26600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La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Manno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G.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1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(2018)</a:t>
            </a:r>
            <a:r>
              <a:rPr sz="1400" spc="-15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Nature.</a:t>
            </a:r>
            <a:endParaRPr sz="1400">
              <a:latin typeface="Avenir Book"/>
              <a:cs typeface="Avenir Boo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0504" y="2154336"/>
            <a:ext cx="10198100" cy="4076700"/>
            <a:chOff x="120504" y="2154336"/>
            <a:chExt cx="10198100" cy="4076700"/>
          </a:xfrm>
        </p:grpSpPr>
        <p:sp>
          <p:nvSpPr>
            <p:cNvPr id="6" name="object 6"/>
            <p:cNvSpPr/>
            <p:nvPr/>
          </p:nvSpPr>
          <p:spPr>
            <a:xfrm>
              <a:off x="120504" y="3429000"/>
              <a:ext cx="590550" cy="486409"/>
            </a:xfrm>
            <a:custGeom>
              <a:avLst/>
              <a:gdLst/>
              <a:ahLst/>
              <a:cxnLst/>
              <a:rect l="l" t="t" r="r" b="b"/>
              <a:pathLst>
                <a:path w="590550" h="486410">
                  <a:moveTo>
                    <a:pt x="590309" y="0"/>
                  </a:moveTo>
                  <a:lnTo>
                    <a:pt x="0" y="0"/>
                  </a:lnTo>
                  <a:lnTo>
                    <a:pt x="0" y="486136"/>
                  </a:lnTo>
                  <a:lnTo>
                    <a:pt x="590309" y="486136"/>
                  </a:lnTo>
                  <a:lnTo>
                    <a:pt x="5903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657" y="2338085"/>
              <a:ext cx="9682886" cy="36493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63341" y="2154338"/>
              <a:ext cx="6359525" cy="4076700"/>
            </a:xfrm>
            <a:custGeom>
              <a:avLst/>
              <a:gdLst/>
              <a:ahLst/>
              <a:cxnLst/>
              <a:rect l="l" t="t" r="r" b="b"/>
              <a:pathLst>
                <a:path w="6359525" h="4076700">
                  <a:moveTo>
                    <a:pt x="590308" y="0"/>
                  </a:moveTo>
                  <a:lnTo>
                    <a:pt x="0" y="0"/>
                  </a:lnTo>
                  <a:lnTo>
                    <a:pt x="0" y="486143"/>
                  </a:lnTo>
                  <a:lnTo>
                    <a:pt x="590308" y="486143"/>
                  </a:lnTo>
                  <a:lnTo>
                    <a:pt x="590308" y="0"/>
                  </a:lnTo>
                  <a:close/>
                </a:path>
                <a:path w="6359525" h="4076700">
                  <a:moveTo>
                    <a:pt x="4007510" y="16332"/>
                  </a:moveTo>
                  <a:lnTo>
                    <a:pt x="3417201" y="16332"/>
                  </a:lnTo>
                  <a:lnTo>
                    <a:pt x="3417201" y="502462"/>
                  </a:lnTo>
                  <a:lnTo>
                    <a:pt x="4007510" y="502462"/>
                  </a:lnTo>
                  <a:lnTo>
                    <a:pt x="4007510" y="16332"/>
                  </a:lnTo>
                  <a:close/>
                </a:path>
                <a:path w="6359525" h="4076700">
                  <a:moveTo>
                    <a:pt x="6359385" y="3992499"/>
                  </a:moveTo>
                  <a:lnTo>
                    <a:pt x="4125188" y="3992499"/>
                  </a:lnTo>
                  <a:lnTo>
                    <a:pt x="4125188" y="4076217"/>
                  </a:lnTo>
                  <a:lnTo>
                    <a:pt x="6359385" y="4076217"/>
                  </a:lnTo>
                  <a:lnTo>
                    <a:pt x="6359385" y="3992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04907" y="2497454"/>
              <a:ext cx="6814184" cy="3657600"/>
            </a:xfrm>
            <a:custGeom>
              <a:avLst/>
              <a:gdLst/>
              <a:ahLst/>
              <a:cxnLst/>
              <a:rect l="l" t="t" r="r" b="b"/>
              <a:pathLst>
                <a:path w="6814184" h="3657600">
                  <a:moveTo>
                    <a:pt x="3275634" y="8064"/>
                  </a:moveTo>
                  <a:lnTo>
                    <a:pt x="0" y="8064"/>
                  </a:lnTo>
                  <a:lnTo>
                    <a:pt x="0" y="3657447"/>
                  </a:lnTo>
                  <a:lnTo>
                    <a:pt x="3275634" y="3657447"/>
                  </a:lnTo>
                  <a:lnTo>
                    <a:pt x="3275634" y="8064"/>
                  </a:lnTo>
                  <a:close/>
                </a:path>
                <a:path w="6814184" h="3657600">
                  <a:moveTo>
                    <a:pt x="6813626" y="0"/>
                  </a:moveTo>
                  <a:lnTo>
                    <a:pt x="3537991" y="0"/>
                  </a:lnTo>
                  <a:lnTo>
                    <a:pt x="3537991" y="3649383"/>
                  </a:lnTo>
                  <a:lnTo>
                    <a:pt x="6813626" y="3649383"/>
                  </a:lnTo>
                  <a:lnTo>
                    <a:pt x="6813626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99243" y="6061964"/>
            <a:ext cx="7697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venir Book"/>
                <a:cs typeface="Avenir Book"/>
              </a:rPr>
              <a:t>Central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assumption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is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that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transcription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is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at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steady</a:t>
            </a:r>
            <a:r>
              <a:rPr sz="2400" spc="-50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state</a:t>
            </a:r>
            <a:endParaRPr sz="2400">
              <a:latin typeface="Avenir Book"/>
              <a:cs typeface="Avenir Boo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5118" y="6430771"/>
            <a:ext cx="6004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venir Book"/>
                <a:cs typeface="Avenir Book"/>
              </a:rPr>
              <a:t>(violated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in</a:t>
            </a:r>
            <a:r>
              <a:rPr sz="2400" spc="-5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many</a:t>
            </a:r>
            <a:r>
              <a:rPr sz="2400" spc="-5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cases,</a:t>
            </a:r>
            <a:r>
              <a:rPr sz="2400" spc="-5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e.g.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differentiation).</a:t>
            </a:r>
            <a:endParaRPr sz="2400">
              <a:latin typeface="Avenir Book"/>
              <a:cs typeface="Avenir Boo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Computational track schedule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5DDA63-E825-ECD2-CBEF-5BDE198A1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474470"/>
              </p:ext>
            </p:extLst>
          </p:nvPr>
        </p:nvGraphicFramePr>
        <p:xfrm>
          <a:off x="735496" y="1232451"/>
          <a:ext cx="10618304" cy="439309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4376">
                  <a:extLst>
                    <a:ext uri="{9D8B030D-6E8A-4147-A177-3AD203B41FA5}">
                      <a16:colId xmlns:a16="http://schemas.microsoft.com/office/drawing/2014/main" val="2524126227"/>
                    </a:ext>
                  </a:extLst>
                </a:gridCol>
                <a:gridCol w="4631964">
                  <a:extLst>
                    <a:ext uri="{9D8B030D-6E8A-4147-A177-3AD203B41FA5}">
                      <a16:colId xmlns:a16="http://schemas.microsoft.com/office/drawing/2014/main" val="1671282188"/>
                    </a:ext>
                  </a:extLst>
                </a:gridCol>
                <a:gridCol w="4631964">
                  <a:extLst>
                    <a:ext uri="{9D8B030D-6E8A-4147-A177-3AD203B41FA5}">
                      <a16:colId xmlns:a16="http://schemas.microsoft.com/office/drawing/2014/main" val="3630538084"/>
                    </a:ext>
                  </a:extLst>
                </a:gridCol>
              </a:tblGrid>
              <a:tr h="732183">
                <a:tc>
                  <a:txBody>
                    <a:bodyPr/>
                    <a:lstStyle/>
                    <a:p>
                      <a:pPr rtl="0" fontAlgn="b"/>
                      <a:endParaRPr lang="en-US" sz="18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Beginner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Advanced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09014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Preprocessing/QC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integration/cell type annotation/DE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726407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Tuesday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Clustering/DE/data integration/cell type annotation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multi-omics/DA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795544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Wednesday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TCR/BCR/CITE-Seq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130068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Thursday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Trajectory inference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/cell-cell communication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938663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Friday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project/presentation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359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064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956" y="242315"/>
            <a:ext cx="105860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RNA</a:t>
            </a:r>
            <a:r>
              <a:rPr spc="-50" dirty="0"/>
              <a:t> </a:t>
            </a:r>
            <a:r>
              <a:rPr dirty="0"/>
              <a:t>velocity:</a:t>
            </a:r>
            <a:r>
              <a:rPr spc="-50" dirty="0"/>
              <a:t> </a:t>
            </a:r>
            <a:r>
              <a:rPr dirty="0"/>
              <a:t>example</a:t>
            </a:r>
            <a:r>
              <a:rPr spc="-50" dirty="0"/>
              <a:t> </a:t>
            </a:r>
            <a:r>
              <a:rPr dirty="0"/>
              <a:t>with</a:t>
            </a:r>
            <a:r>
              <a:rPr spc="-45" dirty="0"/>
              <a:t> </a:t>
            </a:r>
            <a:r>
              <a:rPr spc="-25" dirty="0"/>
              <a:t>circadian-</a:t>
            </a:r>
            <a:r>
              <a:rPr dirty="0"/>
              <a:t>associated</a:t>
            </a:r>
            <a:r>
              <a:rPr spc="-55" dirty="0"/>
              <a:t> </a:t>
            </a:r>
            <a:r>
              <a:rPr spc="-10" dirty="0"/>
              <a:t>genes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243" y="916939"/>
            <a:ext cx="9402445" cy="101346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10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-20" dirty="0">
                <a:latin typeface="Avenir Book"/>
                <a:cs typeface="Avenir Book"/>
              </a:rPr>
              <a:t>Circadian-</a:t>
            </a:r>
            <a:r>
              <a:rPr sz="2400" dirty="0">
                <a:latin typeface="Avenir Book"/>
                <a:cs typeface="Avenir Book"/>
              </a:rPr>
              <a:t>associated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genes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in</a:t>
            </a:r>
            <a:r>
              <a:rPr sz="2400" spc="-5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mouse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liver</a:t>
            </a:r>
            <a:r>
              <a:rPr sz="2400" spc="-5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measured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over</a:t>
            </a:r>
            <a:r>
              <a:rPr sz="2400" spc="-5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24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hours.</a:t>
            </a:r>
            <a:endParaRPr sz="2400">
              <a:latin typeface="Avenir Book"/>
              <a:cs typeface="Avenir Book"/>
            </a:endParaRPr>
          </a:p>
          <a:p>
            <a:pPr marL="240029" indent="-227329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i="1" dirty="0">
                <a:latin typeface="Avenir Book"/>
                <a:cs typeface="Avenir Book"/>
              </a:rPr>
              <a:t>Fgf1</a:t>
            </a:r>
            <a:r>
              <a:rPr sz="2400" i="1" spc="-3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and</a:t>
            </a:r>
            <a:r>
              <a:rPr sz="2400" spc="-40" dirty="0">
                <a:latin typeface="Avenir Book"/>
                <a:cs typeface="Avenir Book"/>
              </a:rPr>
              <a:t> </a:t>
            </a:r>
            <a:r>
              <a:rPr sz="2400" i="1" dirty="0">
                <a:latin typeface="Avenir Book"/>
                <a:cs typeface="Avenir Book"/>
              </a:rPr>
              <a:t>Cbs</a:t>
            </a:r>
            <a:r>
              <a:rPr sz="2400" i="1" spc="-3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are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two</a:t>
            </a:r>
            <a:r>
              <a:rPr sz="2400" spc="-30" dirty="0">
                <a:latin typeface="Avenir Book"/>
                <a:cs typeface="Avenir Book"/>
              </a:rPr>
              <a:t> </a:t>
            </a:r>
            <a:r>
              <a:rPr sz="2400" spc="-20" dirty="0">
                <a:latin typeface="Avenir Book"/>
                <a:cs typeface="Avenir Book"/>
              </a:rPr>
              <a:t>circadian-</a:t>
            </a:r>
            <a:r>
              <a:rPr sz="2400" dirty="0">
                <a:latin typeface="Avenir Book"/>
                <a:cs typeface="Avenir Book"/>
              </a:rPr>
              <a:t>driven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genes.</a:t>
            </a:r>
            <a:endParaRPr sz="2400">
              <a:latin typeface="Avenir Book"/>
              <a:cs typeface="Avenir Boo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53265" y="6569964"/>
            <a:ext cx="26600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La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Manno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G.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1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(2018)</a:t>
            </a:r>
            <a:r>
              <a:rPr sz="1400" spc="-15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Nature.</a:t>
            </a:r>
            <a:endParaRPr sz="1400">
              <a:latin typeface="Avenir Book"/>
              <a:cs typeface="Avenir Boo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2338085"/>
            <a:ext cx="12192000" cy="3023235"/>
            <a:chOff x="0" y="2338085"/>
            <a:chExt cx="12192000" cy="30232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97251"/>
              <a:ext cx="12192000" cy="24212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326880" y="2528776"/>
              <a:ext cx="120650" cy="367030"/>
            </a:xfrm>
            <a:custGeom>
              <a:avLst/>
              <a:gdLst/>
              <a:ahLst/>
              <a:cxnLst/>
              <a:rect l="l" t="t" r="r" b="b"/>
              <a:pathLst>
                <a:path w="120650" h="367030">
                  <a:moveTo>
                    <a:pt x="0" y="366949"/>
                  </a:moveTo>
                  <a:lnTo>
                    <a:pt x="120503" y="366949"/>
                  </a:lnTo>
                  <a:lnTo>
                    <a:pt x="120503" y="0"/>
                  </a:lnTo>
                  <a:lnTo>
                    <a:pt x="0" y="0"/>
                  </a:lnTo>
                  <a:lnTo>
                    <a:pt x="0" y="3669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47383" y="2338085"/>
              <a:ext cx="2745105" cy="3023235"/>
            </a:xfrm>
            <a:custGeom>
              <a:avLst/>
              <a:gdLst/>
              <a:ahLst/>
              <a:cxnLst/>
              <a:rect l="l" t="t" r="r" b="b"/>
              <a:pathLst>
                <a:path w="2745104" h="3023235">
                  <a:moveTo>
                    <a:pt x="2744616" y="0"/>
                  </a:moveTo>
                  <a:lnTo>
                    <a:pt x="0" y="0"/>
                  </a:lnTo>
                  <a:lnTo>
                    <a:pt x="0" y="3023095"/>
                  </a:lnTo>
                  <a:lnTo>
                    <a:pt x="2744616" y="3023095"/>
                  </a:lnTo>
                  <a:lnTo>
                    <a:pt x="2744616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04915" y="2528777"/>
            <a:ext cx="5822315" cy="3000375"/>
          </a:xfrm>
          <a:prstGeom prst="rect">
            <a:avLst/>
          </a:prstGeom>
          <a:solidFill>
            <a:srgbClr val="FFFFFF">
              <a:alpha val="901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800">
              <a:latin typeface="Times New Roman"/>
              <a:cs typeface="Times New Roman"/>
            </a:endParaRPr>
          </a:p>
          <a:p>
            <a:pPr marL="1894205">
              <a:lnSpc>
                <a:spcPct val="100000"/>
              </a:lnSpc>
            </a:pPr>
            <a:r>
              <a:rPr sz="1800" spc="-10" dirty="0">
                <a:latin typeface="Avenir Book"/>
                <a:cs typeface="Avenir Book"/>
              </a:rPr>
              <a:t>Transcriptional</a:t>
            </a:r>
            <a:r>
              <a:rPr sz="1800" spc="-85" dirty="0">
                <a:latin typeface="Avenir Book"/>
                <a:cs typeface="Avenir Book"/>
              </a:rPr>
              <a:t> </a:t>
            </a:r>
            <a:r>
              <a:rPr sz="1800" dirty="0">
                <a:latin typeface="Avenir Book"/>
                <a:cs typeface="Avenir Book"/>
              </a:rPr>
              <a:t>dynamics</a:t>
            </a:r>
            <a:r>
              <a:rPr sz="1800" spc="-90" dirty="0">
                <a:latin typeface="Avenir Book"/>
                <a:cs typeface="Avenir Book"/>
              </a:rPr>
              <a:t> </a:t>
            </a:r>
            <a:r>
              <a:rPr sz="1800" spc="-25" dirty="0">
                <a:latin typeface="Avenir Book"/>
                <a:cs typeface="Avenir Book"/>
              </a:rPr>
              <a:t>of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92153" y="5159755"/>
            <a:ext cx="2391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venir Book"/>
                <a:cs typeface="Avenir Book"/>
              </a:rPr>
              <a:t>Future</a:t>
            </a:r>
            <a:r>
              <a:rPr sz="1800" spc="-85" dirty="0">
                <a:latin typeface="Avenir Book"/>
                <a:cs typeface="Avenir Book"/>
              </a:rPr>
              <a:t> </a:t>
            </a:r>
            <a:r>
              <a:rPr sz="1800" dirty="0">
                <a:latin typeface="Avenir Book"/>
                <a:cs typeface="Avenir Book"/>
              </a:rPr>
              <a:t>expression</a:t>
            </a:r>
            <a:r>
              <a:rPr sz="1800" spc="-85" dirty="0">
                <a:latin typeface="Avenir Book"/>
                <a:cs typeface="Avenir Book"/>
              </a:rPr>
              <a:t> </a:t>
            </a:r>
            <a:r>
              <a:rPr sz="1800" spc="-20" dirty="0">
                <a:latin typeface="Avenir Book"/>
                <a:cs typeface="Avenir Book"/>
              </a:rPr>
              <a:t>state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43175" y="5437123"/>
            <a:ext cx="6002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14700" algn="l"/>
              </a:tabLst>
            </a:pPr>
            <a:r>
              <a:rPr sz="1800" dirty="0">
                <a:latin typeface="Avenir Book"/>
                <a:cs typeface="Avenir Book"/>
              </a:rPr>
              <a:t>individual</a:t>
            </a:r>
            <a:r>
              <a:rPr sz="1800" spc="-75" dirty="0">
                <a:latin typeface="Avenir Book"/>
                <a:cs typeface="Avenir Book"/>
              </a:rPr>
              <a:t> </a:t>
            </a:r>
            <a:r>
              <a:rPr sz="1800" spc="-10" dirty="0">
                <a:latin typeface="Avenir Book"/>
                <a:cs typeface="Avenir Book"/>
              </a:rPr>
              <a:t>genes</a:t>
            </a:r>
            <a:r>
              <a:rPr sz="1800" dirty="0">
                <a:latin typeface="Avenir Book"/>
                <a:cs typeface="Avenir Book"/>
              </a:rPr>
              <a:t>	predicted</a:t>
            </a:r>
            <a:r>
              <a:rPr sz="1800" spc="-50" dirty="0">
                <a:latin typeface="Avenir Book"/>
                <a:cs typeface="Avenir Book"/>
              </a:rPr>
              <a:t> </a:t>
            </a:r>
            <a:r>
              <a:rPr sz="1800" dirty="0">
                <a:latin typeface="Avenir Book"/>
                <a:cs typeface="Avenir Book"/>
              </a:rPr>
              <a:t>by</a:t>
            </a:r>
            <a:r>
              <a:rPr sz="1800" spc="-50" dirty="0">
                <a:latin typeface="Avenir Book"/>
                <a:cs typeface="Avenir Book"/>
              </a:rPr>
              <a:t> </a:t>
            </a:r>
            <a:r>
              <a:rPr sz="1800" dirty="0">
                <a:latin typeface="Avenir Book"/>
                <a:cs typeface="Avenir Book"/>
              </a:rPr>
              <a:t>RNA</a:t>
            </a:r>
            <a:r>
              <a:rPr sz="1800" spc="-45" dirty="0">
                <a:latin typeface="Avenir Book"/>
                <a:cs typeface="Avenir Book"/>
              </a:rPr>
              <a:t> </a:t>
            </a:r>
            <a:r>
              <a:rPr sz="1800" spc="-10" dirty="0">
                <a:latin typeface="Avenir Book"/>
                <a:cs typeface="Avenir Book"/>
              </a:rPr>
              <a:t>velocity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3150" y="5226811"/>
            <a:ext cx="270383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64490" marR="5080" indent="-352425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Avenir Book"/>
                <a:cs typeface="Avenir Book"/>
              </a:rPr>
              <a:t>Bulk</a:t>
            </a:r>
            <a:r>
              <a:rPr sz="1800" spc="-25" dirty="0">
                <a:latin typeface="Avenir Book"/>
                <a:cs typeface="Avenir Book"/>
              </a:rPr>
              <a:t> </a:t>
            </a:r>
            <a:r>
              <a:rPr sz="1800" spc="-10" dirty="0">
                <a:latin typeface="Avenir Book"/>
                <a:cs typeface="Avenir Book"/>
              </a:rPr>
              <a:t>RNA-</a:t>
            </a:r>
            <a:r>
              <a:rPr sz="1800" dirty="0">
                <a:latin typeface="Avenir Book"/>
                <a:cs typeface="Avenir Book"/>
              </a:rPr>
              <a:t>Seq</a:t>
            </a:r>
            <a:r>
              <a:rPr sz="1800" spc="-15" dirty="0">
                <a:latin typeface="Avenir Book"/>
                <a:cs typeface="Avenir Book"/>
              </a:rPr>
              <a:t> </a:t>
            </a:r>
            <a:r>
              <a:rPr sz="1800" dirty="0">
                <a:latin typeface="Avenir Book"/>
                <a:cs typeface="Avenir Book"/>
              </a:rPr>
              <a:t>of</a:t>
            </a:r>
            <a:r>
              <a:rPr sz="1800" spc="-15" dirty="0">
                <a:latin typeface="Avenir Book"/>
                <a:cs typeface="Avenir Book"/>
              </a:rPr>
              <a:t> </a:t>
            </a:r>
            <a:r>
              <a:rPr sz="1800" spc="-10" dirty="0">
                <a:latin typeface="Avenir Book"/>
                <a:cs typeface="Avenir Book"/>
              </a:rPr>
              <a:t>circadian </a:t>
            </a:r>
            <a:r>
              <a:rPr sz="1800" dirty="0">
                <a:latin typeface="Avenir Book"/>
                <a:cs typeface="Avenir Book"/>
              </a:rPr>
              <a:t>cycle</a:t>
            </a:r>
            <a:r>
              <a:rPr sz="1800" spc="-20" dirty="0">
                <a:latin typeface="Avenir Book"/>
                <a:cs typeface="Avenir Book"/>
              </a:rPr>
              <a:t> </a:t>
            </a:r>
            <a:r>
              <a:rPr sz="1800" dirty="0">
                <a:latin typeface="Avenir Book"/>
                <a:cs typeface="Avenir Book"/>
              </a:rPr>
              <a:t>in</a:t>
            </a:r>
            <a:r>
              <a:rPr sz="1800" spc="-20" dirty="0">
                <a:latin typeface="Avenir Book"/>
                <a:cs typeface="Avenir Book"/>
              </a:rPr>
              <a:t> </a:t>
            </a:r>
            <a:r>
              <a:rPr sz="1800" dirty="0">
                <a:latin typeface="Avenir Book"/>
                <a:cs typeface="Avenir Book"/>
              </a:rPr>
              <a:t>mouse</a:t>
            </a:r>
            <a:r>
              <a:rPr sz="1800" spc="-20" dirty="0">
                <a:latin typeface="Avenir Book"/>
                <a:cs typeface="Avenir Book"/>
              </a:rPr>
              <a:t> liver</a:t>
            </a:r>
            <a:endParaRPr sz="1800">
              <a:latin typeface="Avenir Book"/>
              <a:cs typeface="Avenir Boo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724025" marR="5080" indent="-462915">
              <a:lnSpc>
                <a:spcPct val="101200"/>
              </a:lnSpc>
              <a:spcBef>
                <a:spcPts val="50"/>
              </a:spcBef>
            </a:pPr>
            <a:r>
              <a:rPr dirty="0"/>
              <a:t>RNA</a:t>
            </a:r>
            <a:r>
              <a:rPr spc="-70" dirty="0"/>
              <a:t> </a:t>
            </a:r>
            <a:r>
              <a:rPr dirty="0"/>
              <a:t>velocity:</a:t>
            </a:r>
            <a:r>
              <a:rPr spc="-70" dirty="0"/>
              <a:t> </a:t>
            </a:r>
            <a:r>
              <a:rPr dirty="0"/>
              <a:t>example</a:t>
            </a:r>
            <a:r>
              <a:rPr spc="-70" dirty="0"/>
              <a:t> </a:t>
            </a:r>
            <a:r>
              <a:rPr dirty="0"/>
              <a:t>with</a:t>
            </a:r>
            <a:r>
              <a:rPr spc="-70" dirty="0"/>
              <a:t> </a:t>
            </a:r>
            <a:r>
              <a:rPr dirty="0"/>
              <a:t>human</a:t>
            </a:r>
            <a:r>
              <a:rPr spc="-65" dirty="0"/>
              <a:t> </a:t>
            </a:r>
            <a:r>
              <a:rPr spc="-10" dirty="0"/>
              <a:t>embryonic </a:t>
            </a:r>
            <a:r>
              <a:rPr dirty="0"/>
              <a:t>glutamergic</a:t>
            </a:r>
            <a:r>
              <a:rPr spc="-110" dirty="0"/>
              <a:t> </a:t>
            </a:r>
            <a:r>
              <a:rPr dirty="0"/>
              <a:t>neurogenesis</a:t>
            </a:r>
            <a:r>
              <a:rPr spc="-105" dirty="0"/>
              <a:t> </a:t>
            </a:r>
            <a:r>
              <a:rPr dirty="0"/>
              <a:t>(10</a:t>
            </a:r>
            <a:r>
              <a:rPr spc="-100" dirty="0"/>
              <a:t> </a:t>
            </a:r>
            <a:r>
              <a:rPr dirty="0"/>
              <a:t>weeks</a:t>
            </a:r>
            <a:r>
              <a:rPr spc="-100" dirty="0"/>
              <a:t> </a:t>
            </a:r>
            <a:r>
              <a:rPr spc="-10" dirty="0"/>
              <a:t>p.c.)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53265" y="6569964"/>
            <a:ext cx="26600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La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Manno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G.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1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(2018)</a:t>
            </a:r>
            <a:r>
              <a:rPr sz="1400" spc="-15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Nature.</a:t>
            </a:r>
            <a:endParaRPr sz="1400">
              <a:latin typeface="Avenir Book"/>
              <a:cs typeface="Avenir Boo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0058" y="1098548"/>
            <a:ext cx="5751882" cy="575945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71253" y="1947164"/>
            <a:ext cx="2441575" cy="86106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-16510" algn="ctr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Avenir Book"/>
                <a:cs typeface="Avenir Book"/>
              </a:rPr>
              <a:t>RNA</a:t>
            </a:r>
            <a:r>
              <a:rPr sz="1800" spc="-25" dirty="0">
                <a:latin typeface="Avenir Book"/>
                <a:cs typeface="Avenir Book"/>
              </a:rPr>
              <a:t> </a:t>
            </a:r>
            <a:r>
              <a:rPr sz="1800" dirty="0">
                <a:latin typeface="Avenir Book"/>
                <a:cs typeface="Avenir Book"/>
              </a:rPr>
              <a:t>velocity</a:t>
            </a:r>
            <a:r>
              <a:rPr sz="1800" spc="-25" dirty="0">
                <a:latin typeface="Avenir Book"/>
                <a:cs typeface="Avenir Book"/>
              </a:rPr>
              <a:t> and </a:t>
            </a:r>
            <a:r>
              <a:rPr sz="1800" dirty="0">
                <a:latin typeface="Avenir Book"/>
                <a:cs typeface="Avenir Book"/>
              </a:rPr>
              <a:t>pseudotime</a:t>
            </a:r>
            <a:r>
              <a:rPr sz="1800" spc="-60" dirty="0">
                <a:latin typeface="Avenir Book"/>
                <a:cs typeface="Avenir Book"/>
              </a:rPr>
              <a:t> </a:t>
            </a:r>
            <a:r>
              <a:rPr sz="1800" dirty="0">
                <a:latin typeface="Avenir Book"/>
                <a:cs typeface="Avenir Book"/>
              </a:rPr>
              <a:t>from</a:t>
            </a:r>
            <a:r>
              <a:rPr sz="1800" spc="-60" dirty="0">
                <a:latin typeface="Avenir Book"/>
                <a:cs typeface="Avenir Book"/>
              </a:rPr>
              <a:t> </a:t>
            </a:r>
            <a:r>
              <a:rPr sz="1800" spc="-10" dirty="0">
                <a:latin typeface="Avenir Book"/>
                <a:cs typeface="Avenir Book"/>
              </a:rPr>
              <a:t>fitting </a:t>
            </a:r>
            <a:r>
              <a:rPr sz="1800" dirty="0">
                <a:latin typeface="Avenir Book"/>
                <a:cs typeface="Avenir Book"/>
              </a:rPr>
              <a:t>a</a:t>
            </a:r>
            <a:r>
              <a:rPr sz="1800" spc="-45" dirty="0">
                <a:latin typeface="Avenir Book"/>
                <a:cs typeface="Avenir Book"/>
              </a:rPr>
              <a:t> </a:t>
            </a:r>
            <a:r>
              <a:rPr sz="1800" dirty="0">
                <a:latin typeface="Avenir Book"/>
                <a:cs typeface="Avenir Book"/>
              </a:rPr>
              <a:t>principal</a:t>
            </a:r>
            <a:r>
              <a:rPr sz="1800" spc="-40" dirty="0">
                <a:latin typeface="Avenir Book"/>
                <a:cs typeface="Avenir Book"/>
              </a:rPr>
              <a:t> </a:t>
            </a:r>
            <a:r>
              <a:rPr sz="1800" spc="-10" dirty="0">
                <a:latin typeface="Avenir Book"/>
                <a:cs typeface="Avenir Book"/>
              </a:rPr>
              <a:t>curve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7071" y="4989067"/>
            <a:ext cx="1818005" cy="86106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-17780" algn="ctr">
              <a:lnSpc>
                <a:spcPct val="102200"/>
              </a:lnSpc>
              <a:spcBef>
                <a:spcPts val="50"/>
              </a:spcBef>
            </a:pPr>
            <a:r>
              <a:rPr sz="1800" spc="-10" dirty="0">
                <a:latin typeface="Avenir Book"/>
                <a:cs typeface="Avenir Book"/>
              </a:rPr>
              <a:t>RNAscope </a:t>
            </a:r>
            <a:r>
              <a:rPr sz="1800" dirty="0">
                <a:latin typeface="Avenir Book"/>
                <a:cs typeface="Avenir Book"/>
              </a:rPr>
              <a:t>(fluorescence</a:t>
            </a:r>
            <a:r>
              <a:rPr sz="1800" spc="-105" dirty="0">
                <a:latin typeface="Avenir Book"/>
                <a:cs typeface="Avenir Book"/>
              </a:rPr>
              <a:t> </a:t>
            </a:r>
            <a:r>
              <a:rPr sz="1800" spc="-25" dirty="0">
                <a:latin typeface="Avenir Book"/>
                <a:cs typeface="Avenir Book"/>
              </a:rPr>
              <a:t>in </a:t>
            </a:r>
            <a:r>
              <a:rPr sz="1800" dirty="0">
                <a:latin typeface="Avenir Book"/>
                <a:cs typeface="Avenir Book"/>
              </a:rPr>
              <a:t>situ</a:t>
            </a:r>
            <a:r>
              <a:rPr sz="1800" spc="-25" dirty="0">
                <a:latin typeface="Avenir Book"/>
                <a:cs typeface="Avenir Book"/>
              </a:rPr>
              <a:t> </a:t>
            </a:r>
            <a:r>
              <a:rPr sz="1800" spc="-10" dirty="0">
                <a:latin typeface="Avenir Book"/>
                <a:cs typeface="Avenir Book"/>
              </a:rPr>
              <a:t>hybridization)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3114" y="3340100"/>
            <a:ext cx="182054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3429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Avenir Book"/>
                <a:cs typeface="Avenir Book"/>
              </a:rPr>
              <a:t>Gene</a:t>
            </a:r>
            <a:r>
              <a:rPr sz="1800" spc="-20" dirty="0">
                <a:latin typeface="Avenir Book"/>
                <a:cs typeface="Avenir Book"/>
              </a:rPr>
              <a:t> </a:t>
            </a:r>
            <a:r>
              <a:rPr sz="1800" spc="-10" dirty="0">
                <a:latin typeface="Avenir Book"/>
                <a:cs typeface="Avenir Book"/>
              </a:rPr>
              <a:t>expression </a:t>
            </a:r>
            <a:r>
              <a:rPr sz="1800" dirty="0">
                <a:latin typeface="Avenir Book"/>
                <a:cs typeface="Avenir Book"/>
              </a:rPr>
              <a:t>of</a:t>
            </a:r>
            <a:r>
              <a:rPr sz="1800" spc="-15" dirty="0">
                <a:latin typeface="Avenir Book"/>
                <a:cs typeface="Avenir Book"/>
              </a:rPr>
              <a:t> </a:t>
            </a:r>
            <a:r>
              <a:rPr sz="1800" dirty="0">
                <a:latin typeface="Avenir Book"/>
                <a:cs typeface="Avenir Book"/>
              </a:rPr>
              <a:t>known</a:t>
            </a:r>
            <a:r>
              <a:rPr sz="1800" spc="-10" dirty="0">
                <a:latin typeface="Avenir Book"/>
                <a:cs typeface="Avenir Book"/>
              </a:rPr>
              <a:t> markers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96173" y="1805940"/>
            <a:ext cx="1870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F7F7F"/>
                </a:solidFill>
                <a:latin typeface="Avenir Book"/>
                <a:cs typeface="Avenir Book"/>
              </a:rPr>
              <a:t>Proliferating</a:t>
            </a:r>
            <a:r>
              <a:rPr sz="1400" spc="-95" dirty="0">
                <a:solidFill>
                  <a:srgbClr val="7F7F7F"/>
                </a:solidFill>
                <a:latin typeface="Avenir Book"/>
                <a:cs typeface="Avenir Book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Avenir Book"/>
                <a:cs typeface="Avenir Book"/>
              </a:rPr>
              <a:t>progenitor</a:t>
            </a:r>
            <a:endParaRPr sz="1400">
              <a:latin typeface="Avenir Book"/>
              <a:cs typeface="Avenir Boo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65201" y="1104900"/>
            <a:ext cx="16998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F7F7F"/>
                </a:solidFill>
                <a:latin typeface="Avenir Book"/>
                <a:cs typeface="Avenir Book"/>
              </a:rPr>
              <a:t>Mature</a:t>
            </a:r>
            <a:r>
              <a:rPr sz="1400" spc="-70" dirty="0">
                <a:solidFill>
                  <a:srgbClr val="7F7F7F"/>
                </a:solidFill>
                <a:latin typeface="Avenir Book"/>
                <a:cs typeface="Avenir Book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Avenir Book"/>
                <a:cs typeface="Avenir Book"/>
              </a:rPr>
              <a:t>differentiated</a:t>
            </a:r>
            <a:endParaRPr sz="1400">
              <a:latin typeface="Avenir Book"/>
              <a:cs typeface="Avenir Boo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996" y="1172971"/>
            <a:ext cx="11425555" cy="448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Avenir Book"/>
                <a:cs typeface="Avenir Book"/>
              </a:rPr>
              <a:t>Follow-</a:t>
            </a:r>
            <a:r>
              <a:rPr sz="2400" dirty="0">
                <a:latin typeface="Avenir Book"/>
                <a:cs typeface="Avenir Book"/>
              </a:rPr>
              <a:t>up</a:t>
            </a:r>
            <a:r>
              <a:rPr sz="2400" spc="-3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studies</a:t>
            </a:r>
            <a:r>
              <a:rPr sz="2400" spc="-2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to</a:t>
            </a:r>
            <a:r>
              <a:rPr sz="2400" spc="-2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RNA</a:t>
            </a:r>
            <a:r>
              <a:rPr sz="2400" spc="-2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velocity:</a:t>
            </a:r>
            <a:endParaRPr sz="2400">
              <a:latin typeface="Avenir Book"/>
              <a:cs typeface="Avenir Book"/>
            </a:endParaRPr>
          </a:p>
          <a:p>
            <a:pPr marL="354965" marR="1425575" indent="-34290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354965" algn="l"/>
                <a:tab pos="4328795" algn="l"/>
              </a:tabLst>
            </a:pPr>
            <a:r>
              <a:rPr sz="2000" dirty="0">
                <a:latin typeface="Avenir Book"/>
                <a:cs typeface="Avenir Book"/>
              </a:rPr>
              <a:t>Bergen,</a:t>
            </a:r>
            <a:r>
              <a:rPr sz="2000" spc="-100" dirty="0">
                <a:latin typeface="Avenir Book"/>
                <a:cs typeface="Avenir Book"/>
              </a:rPr>
              <a:t> </a:t>
            </a:r>
            <a:r>
              <a:rPr sz="2000" spc="-140" dirty="0">
                <a:latin typeface="Avenir Book"/>
                <a:cs typeface="Avenir Book"/>
              </a:rPr>
              <a:t>V.</a:t>
            </a:r>
            <a:r>
              <a:rPr sz="2000" spc="-1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et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al.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"Generalizing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RNA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velocity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to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transient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cell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states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through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dynamical </a:t>
            </a:r>
            <a:r>
              <a:rPr sz="2000" dirty="0">
                <a:latin typeface="Avenir Book"/>
                <a:cs typeface="Avenir Book"/>
              </a:rPr>
              <a:t>modeling."</a:t>
            </a:r>
            <a:r>
              <a:rPr sz="2000" spc="-85" dirty="0">
                <a:latin typeface="Avenir Book"/>
                <a:cs typeface="Avenir Book"/>
              </a:rPr>
              <a:t> </a:t>
            </a:r>
            <a:r>
              <a:rPr sz="2000" i="1" dirty="0">
                <a:latin typeface="Avenir Book"/>
                <a:cs typeface="Avenir Book"/>
              </a:rPr>
              <a:t>Nature</a:t>
            </a:r>
            <a:r>
              <a:rPr sz="2000" i="1" spc="-80" dirty="0">
                <a:latin typeface="Avenir Book"/>
                <a:cs typeface="Avenir Book"/>
              </a:rPr>
              <a:t> </a:t>
            </a:r>
            <a:r>
              <a:rPr sz="2000" i="1" spc="-10" dirty="0">
                <a:latin typeface="Avenir Book"/>
                <a:cs typeface="Avenir Book"/>
              </a:rPr>
              <a:t>biotechnology</a:t>
            </a:r>
            <a:r>
              <a:rPr sz="2000" i="1" dirty="0">
                <a:latin typeface="Avenir Book"/>
                <a:cs typeface="Avenir Book"/>
              </a:rPr>
              <a:t>	</a:t>
            </a:r>
            <a:r>
              <a:rPr sz="2000" spc="-10" dirty="0">
                <a:latin typeface="Avenir Book"/>
                <a:cs typeface="Avenir Book"/>
              </a:rPr>
              <a:t>(2020).</a:t>
            </a:r>
            <a:endParaRPr sz="2000">
              <a:latin typeface="Avenir Book"/>
              <a:cs typeface="Avenir Book"/>
            </a:endParaRPr>
          </a:p>
          <a:p>
            <a:pPr marL="354965" marR="470534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6457950" algn="l"/>
              </a:tabLst>
            </a:pPr>
            <a:r>
              <a:rPr sz="2000" dirty="0">
                <a:latin typeface="Avenir Book"/>
                <a:cs typeface="Avenir Book"/>
              </a:rPr>
              <a:t>Li,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C.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et</a:t>
            </a:r>
            <a:r>
              <a:rPr sz="2000" spc="-1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al.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“Multi-</a:t>
            </a:r>
            <a:r>
              <a:rPr sz="2000" dirty="0">
                <a:latin typeface="Avenir Book"/>
                <a:cs typeface="Avenir Book"/>
              </a:rPr>
              <a:t>omic</a:t>
            </a:r>
            <a:r>
              <a:rPr sz="2000" spc="-1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single-</a:t>
            </a:r>
            <a:r>
              <a:rPr sz="2000" dirty="0">
                <a:latin typeface="Avenir Book"/>
                <a:cs typeface="Avenir Book"/>
              </a:rPr>
              <a:t>cell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velocity</a:t>
            </a:r>
            <a:r>
              <a:rPr sz="2000" spc="-1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models</a:t>
            </a:r>
            <a:r>
              <a:rPr sz="2000" spc="-2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epigenome–transcriptome </a:t>
            </a:r>
            <a:r>
              <a:rPr sz="2000" dirty="0">
                <a:latin typeface="Avenir Book"/>
                <a:cs typeface="Avenir Book"/>
              </a:rPr>
              <a:t>interactions</a:t>
            </a:r>
            <a:r>
              <a:rPr sz="2000" spc="-20" dirty="0">
                <a:latin typeface="Avenir Book"/>
                <a:cs typeface="Avenir Book"/>
              </a:rPr>
              <a:t> </a:t>
            </a:r>
            <a:r>
              <a:rPr sz="2000" spc="-25" dirty="0">
                <a:latin typeface="Avenir Book"/>
                <a:cs typeface="Avenir Book"/>
              </a:rPr>
              <a:t>and </a:t>
            </a:r>
            <a:r>
              <a:rPr sz="2000" dirty="0">
                <a:latin typeface="Avenir Book"/>
                <a:cs typeface="Avenir Book"/>
              </a:rPr>
              <a:t>improves</a:t>
            </a:r>
            <a:r>
              <a:rPr sz="2000" spc="-7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cell</a:t>
            </a:r>
            <a:r>
              <a:rPr sz="2000" spc="-8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fate</a:t>
            </a:r>
            <a:r>
              <a:rPr sz="2000" spc="-7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prediction.”</a:t>
            </a:r>
            <a:r>
              <a:rPr sz="2000" spc="-75" dirty="0">
                <a:latin typeface="Avenir Book"/>
                <a:cs typeface="Avenir Book"/>
              </a:rPr>
              <a:t> </a:t>
            </a:r>
            <a:r>
              <a:rPr sz="2000" i="1" dirty="0">
                <a:latin typeface="Avenir Book"/>
                <a:cs typeface="Avenir Book"/>
              </a:rPr>
              <a:t>Nature</a:t>
            </a:r>
            <a:r>
              <a:rPr sz="2000" i="1" spc="-75" dirty="0">
                <a:latin typeface="Avenir Book"/>
                <a:cs typeface="Avenir Book"/>
              </a:rPr>
              <a:t> </a:t>
            </a:r>
            <a:r>
              <a:rPr sz="2000" i="1" spc="-10" dirty="0">
                <a:latin typeface="Avenir Book"/>
                <a:cs typeface="Avenir Book"/>
              </a:rPr>
              <a:t>biotechnology</a:t>
            </a:r>
            <a:r>
              <a:rPr sz="2000" i="1" dirty="0">
                <a:latin typeface="Avenir Book"/>
                <a:cs typeface="Avenir Book"/>
              </a:rPr>
              <a:t>	</a:t>
            </a:r>
            <a:r>
              <a:rPr sz="2000" spc="-10" dirty="0">
                <a:latin typeface="Avenir Book"/>
                <a:cs typeface="Avenir Book"/>
              </a:rPr>
              <a:t>(2022).</a:t>
            </a:r>
            <a:endParaRPr sz="2000">
              <a:latin typeface="Avenir Book"/>
              <a:cs typeface="Avenir Book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Avenir Book"/>
                <a:cs typeface="Avenir Book"/>
              </a:rPr>
              <a:t>Qiu,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X.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et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al.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“Mapping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transcriptomic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vector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fields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single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cells.”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i="1" dirty="0">
                <a:latin typeface="Avenir Book"/>
                <a:cs typeface="Avenir Book"/>
              </a:rPr>
              <a:t>Cell</a:t>
            </a:r>
            <a:r>
              <a:rPr sz="2000" i="1" spc="-4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(2022).</a:t>
            </a:r>
            <a:endParaRPr sz="2000">
              <a:latin typeface="Avenir Book"/>
              <a:cs typeface="Avenir Book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Avenir Book"/>
                <a:cs typeface="Avenir Book"/>
              </a:rPr>
              <a:t>Lange,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M.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et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al.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“CellRank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for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directed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single-</a:t>
            </a:r>
            <a:r>
              <a:rPr sz="2000" dirty="0">
                <a:latin typeface="Avenir Book"/>
                <a:cs typeface="Avenir Book"/>
              </a:rPr>
              <a:t>cell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fate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mapping.”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i="1" dirty="0">
                <a:latin typeface="Avenir Book"/>
                <a:cs typeface="Avenir Book"/>
              </a:rPr>
              <a:t>Nature</a:t>
            </a:r>
            <a:r>
              <a:rPr sz="2000" i="1" spc="-40" dirty="0">
                <a:latin typeface="Avenir Book"/>
                <a:cs typeface="Avenir Book"/>
              </a:rPr>
              <a:t> </a:t>
            </a:r>
            <a:r>
              <a:rPr sz="2000" i="1" dirty="0">
                <a:latin typeface="Avenir Book"/>
                <a:cs typeface="Avenir Book"/>
              </a:rPr>
              <a:t>Methods</a:t>
            </a:r>
            <a:r>
              <a:rPr sz="2000" i="1" spc="-4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(2022).</a:t>
            </a:r>
            <a:endParaRPr sz="2000">
              <a:latin typeface="Avenir Book"/>
              <a:cs typeface="Avenir Book"/>
            </a:endParaRPr>
          </a:p>
          <a:p>
            <a:pPr marL="354965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4747895" algn="l"/>
              </a:tabLst>
            </a:pPr>
            <a:r>
              <a:rPr sz="2000" dirty="0">
                <a:latin typeface="Avenir Book"/>
                <a:cs typeface="Avenir Book"/>
              </a:rPr>
              <a:t>Gayoso,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A.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et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al.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“Deep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generative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modeling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transcriptional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dynamics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for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RNA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velocity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analysis </a:t>
            </a:r>
            <a:r>
              <a:rPr sz="2000" dirty="0">
                <a:latin typeface="Avenir Book"/>
                <a:cs typeface="Avenir Book"/>
              </a:rPr>
              <a:t>in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single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cells.”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i="1" dirty="0">
                <a:latin typeface="Avenir Book"/>
                <a:cs typeface="Avenir Book"/>
              </a:rPr>
              <a:t>Nature</a:t>
            </a:r>
            <a:r>
              <a:rPr sz="2000" i="1" spc="-50" dirty="0">
                <a:latin typeface="Avenir Book"/>
                <a:cs typeface="Avenir Book"/>
              </a:rPr>
              <a:t> </a:t>
            </a:r>
            <a:r>
              <a:rPr sz="2000" i="1" spc="-10" dirty="0">
                <a:latin typeface="Avenir Book"/>
                <a:cs typeface="Avenir Book"/>
              </a:rPr>
              <a:t>biotechnology</a:t>
            </a:r>
            <a:r>
              <a:rPr sz="2000" i="1" dirty="0">
                <a:latin typeface="Avenir Book"/>
                <a:cs typeface="Avenir Book"/>
              </a:rPr>
              <a:t>	</a:t>
            </a:r>
            <a:r>
              <a:rPr sz="2000" spc="-10" dirty="0">
                <a:latin typeface="Avenir Book"/>
                <a:cs typeface="Avenir Book"/>
              </a:rPr>
              <a:t>(2023).</a:t>
            </a:r>
            <a:endParaRPr sz="2000">
              <a:latin typeface="Avenir Book"/>
              <a:cs typeface="Avenir Book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Avenir Book"/>
                <a:cs typeface="Avenir Book"/>
              </a:rPr>
              <a:t>Gorin,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G.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et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al.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“RNA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velocity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unraveled.”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i="1" dirty="0">
                <a:latin typeface="Avenir Book"/>
                <a:cs typeface="Avenir Book"/>
              </a:rPr>
              <a:t>PLoS</a:t>
            </a:r>
            <a:r>
              <a:rPr sz="2000" i="1" spc="-45" dirty="0">
                <a:latin typeface="Avenir Book"/>
                <a:cs typeface="Avenir Book"/>
              </a:rPr>
              <a:t> </a:t>
            </a:r>
            <a:r>
              <a:rPr sz="2000" i="1" dirty="0">
                <a:latin typeface="Avenir Book"/>
                <a:cs typeface="Avenir Book"/>
              </a:rPr>
              <a:t>Computational</a:t>
            </a:r>
            <a:r>
              <a:rPr sz="2000" i="1" spc="-55" dirty="0">
                <a:latin typeface="Avenir Book"/>
                <a:cs typeface="Avenir Book"/>
              </a:rPr>
              <a:t> </a:t>
            </a:r>
            <a:r>
              <a:rPr sz="2000" i="1" dirty="0">
                <a:latin typeface="Avenir Book"/>
                <a:cs typeface="Avenir Book"/>
              </a:rPr>
              <a:t>Biology</a:t>
            </a:r>
            <a:r>
              <a:rPr sz="2000" i="1" spc="-5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(2022).</a:t>
            </a:r>
            <a:endParaRPr sz="2000">
              <a:latin typeface="Avenir Book"/>
              <a:cs typeface="Avenir Book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"/>
              <a:buChar char="•"/>
            </a:pPr>
            <a:endParaRPr sz="2000">
              <a:latin typeface="Avenir Book"/>
              <a:cs typeface="Avenir Book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Avenir Book"/>
                <a:cs typeface="Avenir Book"/>
              </a:rPr>
              <a:t>Follow-</a:t>
            </a:r>
            <a:r>
              <a:rPr sz="2400" dirty="0">
                <a:latin typeface="Avenir Book"/>
                <a:cs typeface="Avenir Book"/>
              </a:rPr>
              <a:t>up</a:t>
            </a:r>
            <a:r>
              <a:rPr sz="2400" spc="-2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studies</a:t>
            </a:r>
            <a:r>
              <a:rPr sz="2400" spc="-1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to</a:t>
            </a:r>
            <a:r>
              <a:rPr sz="2400" spc="-1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Slingshot:</a:t>
            </a:r>
            <a:endParaRPr sz="2400">
              <a:latin typeface="Avenir Book"/>
              <a:cs typeface="Avenir Book"/>
            </a:endParaRPr>
          </a:p>
          <a:p>
            <a:pPr marL="354965" indent="-342265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Avenir Book"/>
                <a:cs typeface="Avenir Book"/>
              </a:rPr>
              <a:t>Cao,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J.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et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al.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“The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single-</a:t>
            </a:r>
            <a:r>
              <a:rPr sz="2000" dirty="0">
                <a:latin typeface="Avenir Book"/>
                <a:cs typeface="Avenir Book"/>
              </a:rPr>
              <a:t>cell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transcriptional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landscape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mammalian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organogenesis.”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i="1" spc="-10" dirty="0">
                <a:latin typeface="Avenir Book"/>
                <a:cs typeface="Avenir Book"/>
              </a:rPr>
              <a:t>Nature</a:t>
            </a:r>
            <a:endParaRPr sz="2000">
              <a:latin typeface="Avenir Book"/>
              <a:cs typeface="Avenir Book"/>
            </a:endParaRPr>
          </a:p>
          <a:p>
            <a:pPr marL="354965">
              <a:lnSpc>
                <a:spcPct val="100000"/>
              </a:lnSpc>
            </a:pPr>
            <a:r>
              <a:rPr sz="2000" spc="-10" dirty="0">
                <a:latin typeface="Avenir Book"/>
                <a:cs typeface="Avenir Book"/>
              </a:rPr>
              <a:t>(2019).</a:t>
            </a:r>
            <a:endParaRPr sz="2000">
              <a:latin typeface="Avenir Book"/>
              <a:cs typeface="Avenir Boo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4565650" marR="5080" indent="-4131310">
              <a:lnSpc>
                <a:spcPct val="101200"/>
              </a:lnSpc>
              <a:spcBef>
                <a:spcPts val="50"/>
              </a:spcBef>
            </a:pPr>
            <a:r>
              <a:rPr dirty="0"/>
              <a:t>Important</a:t>
            </a:r>
            <a:r>
              <a:rPr spc="-65" dirty="0"/>
              <a:t> </a:t>
            </a:r>
            <a:r>
              <a:rPr spc="-10" dirty="0"/>
              <a:t>follow-</a:t>
            </a:r>
            <a:r>
              <a:rPr dirty="0"/>
              <a:t>up</a:t>
            </a:r>
            <a:r>
              <a:rPr spc="-60" dirty="0"/>
              <a:t> </a:t>
            </a:r>
            <a:r>
              <a:rPr dirty="0"/>
              <a:t>studies</a:t>
            </a:r>
            <a:r>
              <a:rPr spc="-45" dirty="0"/>
              <a:t> </a:t>
            </a:r>
            <a:r>
              <a:rPr dirty="0"/>
              <a:t>in</a:t>
            </a:r>
            <a:r>
              <a:rPr spc="-60" dirty="0"/>
              <a:t> </a:t>
            </a:r>
            <a:r>
              <a:rPr dirty="0"/>
              <a:t>trajectory</a:t>
            </a:r>
            <a:r>
              <a:rPr spc="-60" dirty="0"/>
              <a:t> </a:t>
            </a:r>
            <a:r>
              <a:rPr dirty="0"/>
              <a:t>inference</a:t>
            </a:r>
            <a:r>
              <a:rPr spc="-60" dirty="0"/>
              <a:t> </a:t>
            </a:r>
            <a:r>
              <a:rPr spc="-25" dirty="0"/>
              <a:t>and </a:t>
            </a:r>
            <a:r>
              <a:rPr spc="-10" dirty="0"/>
              <a:t>pseudotime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69570" marR="5080" indent="186690">
              <a:lnSpc>
                <a:spcPct val="101200"/>
              </a:lnSpc>
              <a:spcBef>
                <a:spcPts val="50"/>
              </a:spcBef>
            </a:pPr>
            <a:r>
              <a:rPr dirty="0"/>
              <a:t>Discovering</a:t>
            </a:r>
            <a:r>
              <a:rPr spc="-70" dirty="0"/>
              <a:t> </a:t>
            </a:r>
            <a:r>
              <a:rPr dirty="0"/>
              <a:t>genes</a:t>
            </a:r>
            <a:r>
              <a:rPr spc="-60" dirty="0"/>
              <a:t> </a:t>
            </a:r>
            <a:r>
              <a:rPr dirty="0"/>
              <a:t>associated</a:t>
            </a:r>
            <a:r>
              <a:rPr spc="-65" dirty="0"/>
              <a:t> </a:t>
            </a:r>
            <a:r>
              <a:rPr dirty="0"/>
              <a:t>with</a:t>
            </a:r>
            <a:r>
              <a:rPr spc="-6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dirty="0"/>
              <a:t>lineages</a:t>
            </a:r>
            <a:r>
              <a:rPr spc="-60" dirty="0"/>
              <a:t> </a:t>
            </a:r>
            <a:r>
              <a:rPr dirty="0"/>
              <a:t>in</a:t>
            </a:r>
            <a:r>
              <a:rPr spc="-65" dirty="0"/>
              <a:t> </a:t>
            </a:r>
            <a:r>
              <a:rPr spc="-25" dirty="0"/>
              <a:t>the </a:t>
            </a:r>
            <a:r>
              <a:rPr spc="-20" dirty="0"/>
              <a:t>trajectory,</a:t>
            </a:r>
            <a:r>
              <a:rPr spc="-100" dirty="0"/>
              <a:t> </a:t>
            </a:r>
            <a:r>
              <a:rPr dirty="0"/>
              <a:t>or</a:t>
            </a:r>
            <a:r>
              <a:rPr spc="-95" dirty="0"/>
              <a:t> </a:t>
            </a:r>
            <a:r>
              <a:rPr spc="-10" dirty="0"/>
              <a:t>differentially</a:t>
            </a:r>
            <a:r>
              <a:rPr spc="-105" dirty="0"/>
              <a:t> </a:t>
            </a:r>
            <a:r>
              <a:rPr dirty="0"/>
              <a:t>expressed</a:t>
            </a:r>
            <a:r>
              <a:rPr spc="-100" dirty="0"/>
              <a:t> </a:t>
            </a:r>
            <a:r>
              <a:rPr dirty="0"/>
              <a:t>between</a:t>
            </a:r>
            <a:r>
              <a:rPr spc="-100" dirty="0"/>
              <a:t> </a:t>
            </a:r>
            <a:r>
              <a:rPr spc="-10" dirty="0"/>
              <a:t>lineages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507235"/>
            <a:ext cx="4568190" cy="337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9875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latin typeface="Avenir Book"/>
                <a:cs typeface="Avenir Book"/>
              </a:rPr>
              <a:t>For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each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gene,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plot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25" dirty="0">
                <a:latin typeface="Avenir Book"/>
                <a:cs typeface="Avenir Book"/>
              </a:rPr>
              <a:t>cell’s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position </a:t>
            </a:r>
            <a:r>
              <a:rPr sz="2000" dirty="0">
                <a:latin typeface="Avenir Book"/>
                <a:cs typeface="Avenir Book"/>
              </a:rPr>
              <a:t>in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pseudotime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(x-</a:t>
            </a:r>
            <a:r>
              <a:rPr sz="2000" dirty="0">
                <a:latin typeface="Avenir Book"/>
                <a:cs typeface="Avenir Book"/>
              </a:rPr>
              <a:t>axis)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vs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spc="-25" dirty="0">
                <a:latin typeface="Avenir Book"/>
                <a:cs typeface="Avenir Book"/>
              </a:rPr>
              <a:t>the </a:t>
            </a:r>
            <a:r>
              <a:rPr sz="2000" dirty="0">
                <a:latin typeface="Avenir Book"/>
                <a:cs typeface="Avenir Book"/>
              </a:rPr>
              <a:t>expression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gene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in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cell.</a:t>
            </a:r>
            <a:endParaRPr sz="2000">
              <a:latin typeface="Avenir Book"/>
              <a:cs typeface="Avenir Book"/>
            </a:endParaRPr>
          </a:p>
          <a:p>
            <a:pPr marL="355600" marR="5080" indent="-3429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latin typeface="Avenir Book"/>
                <a:cs typeface="Avenir Book"/>
              </a:rPr>
              <a:t>Model</a:t>
            </a:r>
            <a:r>
              <a:rPr sz="2000" spc="-6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time-</a:t>
            </a:r>
            <a:r>
              <a:rPr sz="2000" dirty="0">
                <a:latin typeface="Avenir Book"/>
                <a:cs typeface="Avenir Book"/>
              </a:rPr>
              <a:t>dependent</a:t>
            </a:r>
            <a:r>
              <a:rPr sz="2000" spc="-6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expression </a:t>
            </a:r>
            <a:r>
              <a:rPr sz="2000" dirty="0">
                <a:latin typeface="Avenir Book"/>
                <a:cs typeface="Avenir Book"/>
              </a:rPr>
              <a:t>by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fitting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negative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binomial </a:t>
            </a:r>
            <a:r>
              <a:rPr sz="2000" dirty="0">
                <a:latin typeface="Avenir Book"/>
                <a:cs typeface="Avenir Book"/>
              </a:rPr>
              <a:t>generalized</a:t>
            </a:r>
            <a:r>
              <a:rPr sz="2000" spc="-6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additive</a:t>
            </a:r>
            <a:r>
              <a:rPr sz="2000" spc="-6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model</a:t>
            </a:r>
            <a:r>
              <a:rPr sz="2000" spc="-6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(GAM)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spc="-25" dirty="0">
                <a:latin typeface="Avenir Book"/>
                <a:cs typeface="Avenir Book"/>
              </a:rPr>
              <a:t>to </a:t>
            </a:r>
            <a:r>
              <a:rPr sz="2000" dirty="0">
                <a:latin typeface="Avenir Book"/>
                <a:cs typeface="Avenir Book"/>
              </a:rPr>
              <a:t>gene</a:t>
            </a:r>
            <a:r>
              <a:rPr sz="2000" spc="-6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expression~pseudotime.</a:t>
            </a:r>
            <a:endParaRPr sz="2000">
              <a:latin typeface="Avenir Book"/>
              <a:cs typeface="Avenir Book"/>
            </a:endParaRPr>
          </a:p>
          <a:p>
            <a:pPr marL="355600" marR="405765" indent="-3429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latin typeface="Avenir Book"/>
                <a:cs typeface="Avenir Book"/>
              </a:rPr>
              <a:t>DE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gene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analysis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925" u="sng" spc="7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within</a:t>
            </a:r>
            <a:r>
              <a:rPr sz="2925" spc="30" baseline="1424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lineage </a:t>
            </a:r>
            <a:r>
              <a:rPr sz="2000" dirty="0">
                <a:latin typeface="Avenir Book"/>
                <a:cs typeface="Avenir Book"/>
              </a:rPr>
              <a:t>and</a:t>
            </a:r>
            <a:r>
              <a:rPr sz="2000" spc="-5" dirty="0">
                <a:latin typeface="Avenir Book"/>
                <a:cs typeface="Avenir Book"/>
              </a:rPr>
              <a:t> </a:t>
            </a:r>
            <a:r>
              <a:rPr sz="2925" u="sng" spc="7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between</a:t>
            </a:r>
            <a:r>
              <a:rPr sz="2925" spc="60" baseline="1424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lineages.</a:t>
            </a:r>
            <a:endParaRPr sz="2000">
              <a:latin typeface="Avenir Book"/>
              <a:cs typeface="Avenir Boo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4302" y="1098548"/>
            <a:ext cx="7177697" cy="538047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67583" y="6569964"/>
            <a:ext cx="44450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Van</a:t>
            </a:r>
            <a:r>
              <a:rPr sz="1400" spc="-4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den</a:t>
            </a:r>
            <a:r>
              <a:rPr sz="1400" spc="-3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Berge,</a:t>
            </a:r>
            <a:r>
              <a:rPr sz="1400" spc="-3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K.</a:t>
            </a:r>
            <a:r>
              <a:rPr sz="1400" spc="-4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3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3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(2020)</a:t>
            </a:r>
            <a:r>
              <a:rPr sz="1400" spc="-45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Nature</a:t>
            </a:r>
            <a:r>
              <a:rPr sz="1400" i="1" spc="-40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Communications.</a:t>
            </a:r>
            <a:endParaRPr sz="1400">
              <a:latin typeface="Avenir Book"/>
              <a:cs typeface="Avenir Boo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66B7-92B3-51D7-15B2-AFB42E101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C168F52-194E-49E5-DE25-96223DC55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64" y="1299260"/>
            <a:ext cx="3749749" cy="37497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B5446-CBAB-26DB-23E6-79A29A5EB7B8}"/>
              </a:ext>
            </a:extLst>
          </p:cNvPr>
          <p:cNvSpPr txBox="1"/>
          <p:nvPr/>
        </p:nvSpPr>
        <p:spPr>
          <a:xfrm>
            <a:off x="7400260" y="5335550"/>
            <a:ext cx="418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Feedback form for staff: https://</a:t>
            </a:r>
            <a:r>
              <a:rPr lang="en-US" dirty="0" err="1"/>
              <a:t>tinyurl.com</a:t>
            </a:r>
            <a:r>
              <a:rPr lang="en-US" dirty="0"/>
              <a:t>/</a:t>
            </a:r>
            <a:r>
              <a:rPr lang="en-US" dirty="0" err="1"/>
              <a:t>hca</a:t>
            </a:r>
            <a:r>
              <a:rPr lang="en-US" dirty="0"/>
              <a:t>-</a:t>
            </a:r>
            <a:r>
              <a:rPr lang="en-US" dirty="0" err="1"/>
              <a:t>asia</a:t>
            </a:r>
            <a:r>
              <a:rPr lang="en-US" dirty="0"/>
              <a:t>-feedback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37990C-EB17-44FB-F812-1710647D7EED}"/>
              </a:ext>
            </a:extLst>
          </p:cNvPr>
          <p:cNvSpPr txBox="1"/>
          <p:nvPr/>
        </p:nvSpPr>
        <p:spPr>
          <a:xfrm>
            <a:off x="971107" y="5335550"/>
            <a:ext cx="457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Got questions? Fill out here: https://</a:t>
            </a:r>
            <a:r>
              <a:rPr lang="en-US" dirty="0" err="1"/>
              <a:t>forms.gle</a:t>
            </a:r>
            <a:r>
              <a:rPr lang="en-US" dirty="0"/>
              <a:t>/9BwebSJn4VLgoxme9</a:t>
            </a:r>
          </a:p>
        </p:txBody>
      </p:sp>
      <p:pic>
        <p:nvPicPr>
          <p:cNvPr id="9" name="Picture 8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4281FCBF-DF8C-67BE-D86A-5F68E0B83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76" y="1289694"/>
            <a:ext cx="3749749" cy="37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99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1678" y="1172971"/>
            <a:ext cx="8686800" cy="2942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Char char="•"/>
              <a:tabLst>
                <a:tab pos="240029" algn="l"/>
              </a:tabLst>
            </a:pPr>
            <a:r>
              <a:rPr sz="2400" dirty="0">
                <a:latin typeface="Avenir Book"/>
                <a:cs typeface="Avenir Book"/>
              </a:rPr>
              <a:t>What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does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it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mean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to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infer</a:t>
            </a:r>
            <a:r>
              <a:rPr sz="2400" spc="-3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trajectory?</a:t>
            </a:r>
            <a:endParaRPr sz="2400">
              <a:latin typeface="Avenir Book"/>
              <a:cs typeface="Avenir Book"/>
            </a:endParaRPr>
          </a:p>
          <a:p>
            <a:pPr marL="240029" indent="-227329">
              <a:lnSpc>
                <a:spcPct val="100000"/>
              </a:lnSpc>
              <a:spcBef>
                <a:spcPts val="2805"/>
              </a:spcBef>
              <a:buChar char="•"/>
              <a:tabLst>
                <a:tab pos="240029" algn="l"/>
              </a:tabLst>
            </a:pPr>
            <a:r>
              <a:rPr sz="2400" dirty="0">
                <a:latin typeface="Avenir Book"/>
                <a:cs typeface="Avenir Book"/>
              </a:rPr>
              <a:t>How</a:t>
            </a:r>
            <a:r>
              <a:rPr sz="2400" spc="-4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to</a:t>
            </a:r>
            <a:r>
              <a:rPr sz="2400" spc="-4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infer</a:t>
            </a:r>
            <a:r>
              <a:rPr sz="2400" spc="-40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trajectories.</a:t>
            </a:r>
            <a:endParaRPr sz="2400">
              <a:latin typeface="Avenir Book"/>
              <a:cs typeface="Avenir Book"/>
            </a:endParaRPr>
          </a:p>
          <a:p>
            <a:pPr marL="240029" indent="-227329">
              <a:lnSpc>
                <a:spcPct val="100000"/>
              </a:lnSpc>
              <a:spcBef>
                <a:spcPts val="2930"/>
              </a:spcBef>
              <a:buChar char="•"/>
              <a:tabLst>
                <a:tab pos="240029" algn="l"/>
              </a:tabLst>
            </a:pPr>
            <a:r>
              <a:rPr sz="2400" dirty="0">
                <a:latin typeface="Avenir Book"/>
                <a:cs typeface="Avenir Book"/>
              </a:rPr>
              <a:t>How</a:t>
            </a:r>
            <a:r>
              <a:rPr sz="2400" spc="-4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to</a:t>
            </a:r>
            <a:r>
              <a:rPr sz="2400" spc="-4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infer</a:t>
            </a:r>
            <a:r>
              <a:rPr sz="2400" spc="-40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pseudotime.</a:t>
            </a:r>
            <a:endParaRPr sz="2400">
              <a:latin typeface="Avenir Book"/>
              <a:cs typeface="Avenir Book"/>
            </a:endParaRPr>
          </a:p>
          <a:p>
            <a:pPr marL="240029" marR="5080" indent="-227329">
              <a:lnSpc>
                <a:spcPts val="2810"/>
              </a:lnSpc>
              <a:spcBef>
                <a:spcPts val="3055"/>
              </a:spcBef>
              <a:buChar char="•"/>
              <a:tabLst>
                <a:tab pos="241300" algn="l"/>
              </a:tabLst>
            </a:pPr>
            <a:r>
              <a:rPr sz="2400" dirty="0">
                <a:latin typeface="Avenir Book"/>
                <a:cs typeface="Avenir Book"/>
              </a:rPr>
              <a:t>How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to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identify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genes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that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are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differentially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expressed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along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spc="-50" dirty="0">
                <a:latin typeface="Avenir Book"/>
                <a:cs typeface="Avenir Book"/>
              </a:rPr>
              <a:t>a 	</a:t>
            </a:r>
            <a:r>
              <a:rPr sz="2400" spc="-10" dirty="0">
                <a:latin typeface="Avenir Book"/>
                <a:cs typeface="Avenir Book"/>
              </a:rPr>
              <a:t>trajectory.</a:t>
            </a:r>
            <a:endParaRPr sz="2400">
              <a:latin typeface="Avenir Book"/>
              <a:cs typeface="Avenir Boo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9211" rIns="0" bIns="0" rtlCol="0">
            <a:spAutoFit/>
          </a:bodyPr>
          <a:lstStyle/>
          <a:p>
            <a:pPr marL="2887345">
              <a:lnSpc>
                <a:spcPct val="100000"/>
              </a:lnSpc>
              <a:spcBef>
                <a:spcPts val="100"/>
              </a:spcBef>
            </a:pPr>
            <a:r>
              <a:rPr dirty="0"/>
              <a:t>Outline:</a:t>
            </a:r>
            <a:r>
              <a:rPr spc="-95" dirty="0"/>
              <a:t> </a:t>
            </a:r>
            <a:r>
              <a:rPr dirty="0"/>
              <a:t>Inferring</a:t>
            </a:r>
            <a:r>
              <a:rPr spc="-100" dirty="0"/>
              <a:t> </a:t>
            </a:r>
            <a:r>
              <a:rPr spc="-10" dirty="0"/>
              <a:t>trajectories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Reconstructing</a:t>
            </a:r>
            <a:r>
              <a:rPr spc="-65" dirty="0"/>
              <a:t> </a:t>
            </a:r>
            <a:r>
              <a:rPr dirty="0"/>
              <a:t>trajectories</a:t>
            </a:r>
            <a:r>
              <a:rPr spc="-55" dirty="0"/>
              <a:t> </a:t>
            </a:r>
            <a:r>
              <a:rPr dirty="0"/>
              <a:t>from</a:t>
            </a:r>
            <a:r>
              <a:rPr spc="-60" dirty="0"/>
              <a:t> </a:t>
            </a:r>
            <a:r>
              <a:rPr spc="-25" dirty="0"/>
              <a:t>scRNA-</a:t>
            </a:r>
            <a:r>
              <a:rPr dirty="0"/>
              <a:t>Seq</a:t>
            </a:r>
            <a:r>
              <a:rPr spc="-60" dirty="0"/>
              <a:t> </a:t>
            </a:r>
            <a:r>
              <a:rPr spc="-10" dirty="0"/>
              <a:t>measurements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954023"/>
            <a:ext cx="11965940" cy="5419725"/>
            <a:chOff x="0" y="954023"/>
            <a:chExt cx="11965940" cy="5419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54023"/>
              <a:ext cx="8689848" cy="54193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04937" y="1405140"/>
              <a:ext cx="3761104" cy="2235200"/>
            </a:xfrm>
            <a:custGeom>
              <a:avLst/>
              <a:gdLst/>
              <a:ahLst/>
              <a:cxnLst/>
              <a:rect l="l" t="t" r="r" b="b"/>
              <a:pathLst>
                <a:path w="3761104" h="2235200">
                  <a:moveTo>
                    <a:pt x="3015297" y="558800"/>
                  </a:moveTo>
                  <a:lnTo>
                    <a:pt x="0" y="558800"/>
                  </a:lnTo>
                  <a:lnTo>
                    <a:pt x="0" y="863600"/>
                  </a:lnTo>
                  <a:lnTo>
                    <a:pt x="3015297" y="863600"/>
                  </a:lnTo>
                  <a:lnTo>
                    <a:pt x="3015297" y="558800"/>
                  </a:lnTo>
                  <a:close/>
                </a:path>
                <a:path w="3761104" h="2235200">
                  <a:moveTo>
                    <a:pt x="3539172" y="0"/>
                  </a:moveTo>
                  <a:lnTo>
                    <a:pt x="928687" y="0"/>
                  </a:lnTo>
                  <a:lnTo>
                    <a:pt x="852487" y="0"/>
                  </a:lnTo>
                  <a:lnTo>
                    <a:pt x="0" y="0"/>
                  </a:lnTo>
                  <a:lnTo>
                    <a:pt x="0" y="304800"/>
                  </a:lnTo>
                  <a:lnTo>
                    <a:pt x="852487" y="304800"/>
                  </a:lnTo>
                  <a:lnTo>
                    <a:pt x="928687" y="304800"/>
                  </a:lnTo>
                  <a:lnTo>
                    <a:pt x="3539172" y="304800"/>
                  </a:lnTo>
                  <a:lnTo>
                    <a:pt x="3539172" y="0"/>
                  </a:lnTo>
                  <a:close/>
                </a:path>
                <a:path w="3761104" h="2235200">
                  <a:moveTo>
                    <a:pt x="3760787" y="1930400"/>
                  </a:moveTo>
                  <a:lnTo>
                    <a:pt x="0" y="1930400"/>
                  </a:lnTo>
                  <a:lnTo>
                    <a:pt x="0" y="2235200"/>
                  </a:lnTo>
                  <a:lnTo>
                    <a:pt x="3760787" y="2235200"/>
                  </a:lnTo>
                  <a:lnTo>
                    <a:pt x="3760787" y="1930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849342" y="1404620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C3E50"/>
                </a:solidFill>
                <a:latin typeface="Avenir Book"/>
                <a:cs typeface="Avenir Book"/>
              </a:rPr>
              <a:t>-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04942" y="1405131"/>
            <a:ext cx="3539490" cy="308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In</a:t>
            </a:r>
            <a:r>
              <a:rPr sz="1800" spc="-3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spc="-10" dirty="0">
                <a:solidFill>
                  <a:srgbClr val="2C3E50"/>
                </a:solidFill>
                <a:latin typeface="Avenir Book"/>
                <a:cs typeface="Avenir Book"/>
              </a:rPr>
              <a:t>single-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cell</a:t>
            </a:r>
            <a:r>
              <a:rPr sz="1800" spc="-2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expression</a:t>
            </a:r>
            <a:r>
              <a:rPr sz="1800" spc="-3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studies</a:t>
            </a:r>
            <a:r>
              <a:rPr sz="1800" spc="-3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spc="-25" dirty="0">
                <a:solidFill>
                  <a:srgbClr val="2C3E50"/>
                </a:solidFill>
                <a:latin typeface="Avenir Book"/>
                <a:cs typeface="Avenir Book"/>
              </a:rPr>
              <a:t>of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04942" y="1713661"/>
            <a:ext cx="3830954" cy="2806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5"/>
              </a:lnSpc>
            </a:pP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processes</a:t>
            </a:r>
            <a:r>
              <a:rPr sz="1800" spc="-5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such</a:t>
            </a:r>
            <a:r>
              <a:rPr sz="1800" spc="-4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as</a:t>
            </a:r>
            <a:r>
              <a:rPr sz="1800" spc="-4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cell</a:t>
            </a:r>
            <a:r>
              <a:rPr sz="1800" spc="-3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spc="-10" dirty="0">
                <a:solidFill>
                  <a:srgbClr val="2C3E50"/>
                </a:solidFill>
                <a:latin typeface="Avenir Book"/>
                <a:cs typeface="Avenir Book"/>
              </a:rPr>
              <a:t>differentiation,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04942" y="1965452"/>
            <a:ext cx="3015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captured</a:t>
            </a:r>
            <a:r>
              <a:rPr sz="1800" spc="-3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cells</a:t>
            </a:r>
            <a:r>
              <a:rPr sz="1800" spc="-4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may</a:t>
            </a:r>
            <a:r>
              <a:rPr sz="1800" spc="-4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be</a:t>
            </a:r>
            <a:r>
              <a:rPr sz="1800" spc="-4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spc="-10" dirty="0">
                <a:solidFill>
                  <a:srgbClr val="2C3E50"/>
                </a:solidFill>
                <a:latin typeface="Avenir Book"/>
                <a:cs typeface="Avenir Book"/>
              </a:rPr>
              <a:t>widely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04942" y="2266873"/>
            <a:ext cx="3267710" cy="2686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5"/>
              </a:lnSpc>
            </a:pP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distributed</a:t>
            </a:r>
            <a:r>
              <a:rPr sz="1800" spc="-2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in</a:t>
            </a:r>
            <a:r>
              <a:rPr sz="1800" spc="-2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terms</a:t>
            </a:r>
            <a:r>
              <a:rPr sz="1800" spc="-2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of</a:t>
            </a:r>
            <a:r>
              <a:rPr sz="1800" spc="-1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spc="-10" dirty="0">
                <a:solidFill>
                  <a:srgbClr val="2C3E50"/>
                </a:solidFill>
                <a:latin typeface="Avenir Book"/>
                <a:cs typeface="Avenir Book"/>
              </a:rPr>
              <a:t>progress.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49342" y="2776220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C3E50"/>
                </a:solidFill>
                <a:latin typeface="Avenir Book"/>
                <a:cs typeface="Avenir Book"/>
              </a:rPr>
              <a:t>-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04942" y="2776731"/>
            <a:ext cx="3613785" cy="3086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In</a:t>
            </a:r>
            <a:r>
              <a:rPr sz="1800" spc="-4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a</a:t>
            </a:r>
            <a:r>
              <a:rPr sz="1800" spc="-4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population</a:t>
            </a:r>
            <a:r>
              <a:rPr sz="1800" spc="-4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of</a:t>
            </a:r>
            <a:r>
              <a:rPr sz="1800" spc="-3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cells</a:t>
            </a:r>
            <a:r>
              <a:rPr sz="1800" spc="-4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captured</a:t>
            </a:r>
            <a:r>
              <a:rPr sz="1800" spc="-4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spc="-25" dirty="0">
                <a:solidFill>
                  <a:srgbClr val="2C3E50"/>
                </a:solidFill>
                <a:latin typeface="Avenir Book"/>
                <a:cs typeface="Avenir Book"/>
              </a:rPr>
              <a:t>at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04942" y="3085261"/>
            <a:ext cx="3689350" cy="2806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5"/>
              </a:lnSpc>
            </a:pP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the</a:t>
            </a:r>
            <a:r>
              <a:rPr sz="1800" spc="-3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same</a:t>
            </a:r>
            <a:r>
              <a:rPr sz="1800" spc="-3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time,</a:t>
            </a:r>
            <a:r>
              <a:rPr sz="1800" spc="-3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some</a:t>
            </a:r>
            <a:r>
              <a:rPr sz="1800" spc="-3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cells</a:t>
            </a:r>
            <a:r>
              <a:rPr sz="1800" spc="-3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might</a:t>
            </a:r>
            <a:r>
              <a:rPr sz="1800" spc="-3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spc="-25" dirty="0">
                <a:solidFill>
                  <a:srgbClr val="2C3E50"/>
                </a:solidFill>
                <a:latin typeface="Avenir Book"/>
                <a:cs typeface="Avenir Book"/>
              </a:rPr>
              <a:t>be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04942" y="3337052"/>
            <a:ext cx="37611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far</a:t>
            </a:r>
            <a:r>
              <a:rPr sz="1800" spc="-3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along,</a:t>
            </a:r>
            <a:r>
              <a:rPr sz="1800" spc="-3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while</a:t>
            </a:r>
            <a:r>
              <a:rPr sz="1800" spc="-3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others</a:t>
            </a:r>
            <a:r>
              <a:rPr sz="1800" spc="-3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might</a:t>
            </a:r>
            <a:r>
              <a:rPr sz="1800" spc="-3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not</a:t>
            </a:r>
            <a:r>
              <a:rPr sz="1800" spc="-3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spc="-25" dirty="0">
                <a:solidFill>
                  <a:srgbClr val="2C3E50"/>
                </a:solidFill>
                <a:latin typeface="Avenir Book"/>
                <a:cs typeface="Avenir Book"/>
              </a:rPr>
              <a:t>yet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04942" y="3638473"/>
            <a:ext cx="2517140" cy="2686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5"/>
              </a:lnSpc>
            </a:pP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have</a:t>
            </a:r>
            <a:r>
              <a:rPr sz="1800" spc="-3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begun</a:t>
            </a:r>
            <a:r>
              <a:rPr sz="1800" spc="-2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the</a:t>
            </a:r>
            <a:r>
              <a:rPr sz="1800" spc="-2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spc="-10" dirty="0">
                <a:solidFill>
                  <a:srgbClr val="2C3E50"/>
                </a:solidFill>
                <a:latin typeface="Avenir Book"/>
                <a:cs typeface="Avenir Book"/>
              </a:rPr>
              <a:t>process.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89249" y="2926080"/>
            <a:ext cx="4771390" cy="3590925"/>
          </a:xfrm>
          <a:custGeom>
            <a:avLst/>
            <a:gdLst/>
            <a:ahLst/>
            <a:cxnLst/>
            <a:rect l="l" t="t" r="r" b="b"/>
            <a:pathLst>
              <a:path w="4771390" h="3590925">
                <a:moveTo>
                  <a:pt x="4771292" y="0"/>
                </a:moveTo>
                <a:lnTo>
                  <a:pt x="0" y="0"/>
                </a:lnTo>
                <a:lnTo>
                  <a:pt x="0" y="3590410"/>
                </a:lnTo>
                <a:lnTo>
                  <a:pt x="4771292" y="3590410"/>
                </a:lnTo>
                <a:lnTo>
                  <a:pt x="4771292" y="0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539" rIns="0" bIns="0" rtlCol="0">
            <a:spAutoFit/>
          </a:bodyPr>
          <a:lstStyle/>
          <a:p>
            <a:pPr marL="1929130">
              <a:lnSpc>
                <a:spcPct val="100000"/>
              </a:lnSpc>
              <a:spcBef>
                <a:spcPts val="100"/>
              </a:spcBef>
            </a:pPr>
            <a:r>
              <a:rPr dirty="0"/>
              <a:t>Defining</a:t>
            </a:r>
            <a:r>
              <a:rPr spc="-70" dirty="0"/>
              <a:t> </a:t>
            </a:r>
            <a:r>
              <a:rPr dirty="0"/>
              <a:t>pseudotime</a:t>
            </a:r>
            <a:r>
              <a:rPr spc="-65" dirty="0"/>
              <a:t> </a:t>
            </a:r>
            <a:r>
              <a:rPr dirty="0"/>
              <a:t>along</a:t>
            </a:r>
            <a:r>
              <a:rPr spc="-65" dirty="0"/>
              <a:t> </a:t>
            </a:r>
            <a:r>
              <a:rPr dirty="0"/>
              <a:t>a</a:t>
            </a:r>
            <a:r>
              <a:rPr spc="-70" dirty="0"/>
              <a:t> </a:t>
            </a:r>
            <a:r>
              <a:rPr spc="-10" dirty="0"/>
              <a:t>trajectory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0" y="3934967"/>
            <a:ext cx="6196584" cy="120700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37820" y="1144371"/>
            <a:ext cx="7571105" cy="1066800"/>
          </a:xfrm>
          <a:custGeom>
            <a:avLst/>
            <a:gdLst/>
            <a:ahLst/>
            <a:cxnLst/>
            <a:rect l="l" t="t" r="r" b="b"/>
            <a:pathLst>
              <a:path w="7571105" h="1066800">
                <a:moveTo>
                  <a:pt x="7570978" y="330200"/>
                </a:moveTo>
                <a:lnTo>
                  <a:pt x="6984492" y="330200"/>
                </a:lnTo>
                <a:lnTo>
                  <a:pt x="6984492" y="0"/>
                </a:lnTo>
                <a:lnTo>
                  <a:pt x="1700212" y="0"/>
                </a:lnTo>
                <a:lnTo>
                  <a:pt x="1616075" y="0"/>
                </a:lnTo>
                <a:lnTo>
                  <a:pt x="0" y="0"/>
                </a:lnTo>
                <a:lnTo>
                  <a:pt x="0" y="330200"/>
                </a:lnTo>
                <a:lnTo>
                  <a:pt x="0" y="406400"/>
                </a:lnTo>
                <a:lnTo>
                  <a:pt x="0" y="660400"/>
                </a:lnTo>
                <a:lnTo>
                  <a:pt x="0" y="736600"/>
                </a:lnTo>
                <a:lnTo>
                  <a:pt x="0" y="1066800"/>
                </a:lnTo>
                <a:lnTo>
                  <a:pt x="2062353" y="1066800"/>
                </a:lnTo>
                <a:lnTo>
                  <a:pt x="2062353" y="736600"/>
                </a:lnTo>
                <a:lnTo>
                  <a:pt x="7570978" y="736600"/>
                </a:lnTo>
                <a:lnTo>
                  <a:pt x="7570978" y="330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0707" y="2274671"/>
            <a:ext cx="7509509" cy="889000"/>
          </a:xfrm>
          <a:custGeom>
            <a:avLst/>
            <a:gdLst/>
            <a:ahLst/>
            <a:cxnLst/>
            <a:rect l="l" t="t" r="r" b="b"/>
            <a:pathLst>
              <a:path w="7509509" h="889000">
                <a:moveTo>
                  <a:pt x="7509269" y="0"/>
                </a:moveTo>
                <a:lnTo>
                  <a:pt x="1414475" y="0"/>
                </a:lnTo>
                <a:lnTo>
                  <a:pt x="1344625" y="0"/>
                </a:lnTo>
                <a:lnTo>
                  <a:pt x="12" y="0"/>
                </a:lnTo>
                <a:lnTo>
                  <a:pt x="12" y="279400"/>
                </a:lnTo>
                <a:lnTo>
                  <a:pt x="0" y="622300"/>
                </a:lnTo>
                <a:lnTo>
                  <a:pt x="12" y="889000"/>
                </a:lnTo>
                <a:lnTo>
                  <a:pt x="1484325" y="889000"/>
                </a:lnTo>
                <a:lnTo>
                  <a:pt x="1484325" y="622300"/>
                </a:lnTo>
                <a:lnTo>
                  <a:pt x="7455535" y="622300"/>
                </a:lnTo>
                <a:lnTo>
                  <a:pt x="7455535" y="342900"/>
                </a:lnTo>
                <a:lnTo>
                  <a:pt x="7509269" y="342900"/>
                </a:lnTo>
                <a:lnTo>
                  <a:pt x="75092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0707" y="3227171"/>
            <a:ext cx="7588250" cy="889000"/>
          </a:xfrm>
          <a:custGeom>
            <a:avLst/>
            <a:gdLst/>
            <a:ahLst/>
            <a:cxnLst/>
            <a:rect l="l" t="t" r="r" b="b"/>
            <a:pathLst>
              <a:path w="7588250" h="889000">
                <a:moveTo>
                  <a:pt x="7588059" y="0"/>
                </a:moveTo>
                <a:lnTo>
                  <a:pt x="12" y="0"/>
                </a:lnTo>
                <a:lnTo>
                  <a:pt x="0" y="342900"/>
                </a:lnTo>
                <a:lnTo>
                  <a:pt x="12" y="546100"/>
                </a:lnTo>
                <a:lnTo>
                  <a:pt x="12" y="609600"/>
                </a:lnTo>
                <a:lnTo>
                  <a:pt x="12" y="889000"/>
                </a:lnTo>
                <a:lnTo>
                  <a:pt x="3843350" y="889000"/>
                </a:lnTo>
                <a:lnTo>
                  <a:pt x="3843350" y="609600"/>
                </a:lnTo>
                <a:lnTo>
                  <a:pt x="7242569" y="609600"/>
                </a:lnTo>
                <a:lnTo>
                  <a:pt x="7242569" y="342900"/>
                </a:lnTo>
                <a:lnTo>
                  <a:pt x="7588059" y="342900"/>
                </a:lnTo>
                <a:lnTo>
                  <a:pt x="75880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5120" y="1145540"/>
            <a:ext cx="7885430" cy="295656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376555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latin typeface="Avenir Book"/>
                <a:cs typeface="Avenir Book"/>
              </a:rPr>
              <a:t>Pseudotime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is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measure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of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how</a:t>
            </a:r>
            <a:r>
              <a:rPr sz="2400" spc="-7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much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progress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spc="-25" dirty="0">
                <a:latin typeface="Avenir Book"/>
                <a:cs typeface="Avenir Book"/>
              </a:rPr>
              <a:t>an </a:t>
            </a:r>
            <a:r>
              <a:rPr sz="2400" dirty="0">
                <a:latin typeface="Avenir Book"/>
                <a:cs typeface="Avenir Book"/>
              </a:rPr>
              <a:t>individual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cell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has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made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through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process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(such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as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spc="-20" dirty="0">
                <a:latin typeface="Avenir Book"/>
                <a:cs typeface="Avenir Book"/>
              </a:rPr>
              <a:t>cell </a:t>
            </a:r>
            <a:r>
              <a:rPr sz="2400" spc="-10" dirty="0">
                <a:latin typeface="Avenir Book"/>
                <a:cs typeface="Avenir Book"/>
              </a:rPr>
              <a:t>differentiation).</a:t>
            </a:r>
            <a:endParaRPr sz="2400">
              <a:latin typeface="Avenir Book"/>
              <a:cs typeface="Avenir Book"/>
            </a:endParaRPr>
          </a:p>
          <a:p>
            <a:pPr marL="355600" marR="81915" indent="-342900" algn="just">
              <a:lnSpc>
                <a:spcPct val="89500"/>
              </a:lnSpc>
              <a:spcBef>
                <a:spcPts val="1050"/>
              </a:spcBef>
              <a:buSzPct val="90000"/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latin typeface="Avenir Book"/>
                <a:cs typeface="Avenir Book"/>
              </a:rPr>
              <a:t>Pseudotime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is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an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abstract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unit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progress: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it's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simply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distance </a:t>
            </a:r>
            <a:r>
              <a:rPr sz="2000" dirty="0">
                <a:latin typeface="Avenir Book"/>
                <a:cs typeface="Avenir Book"/>
              </a:rPr>
              <a:t>between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cell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and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start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spc="-20" dirty="0">
                <a:latin typeface="Avenir Book"/>
                <a:cs typeface="Avenir Book"/>
              </a:rPr>
              <a:t>trajectory,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measured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along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25" dirty="0">
                <a:latin typeface="Avenir Book"/>
                <a:cs typeface="Avenir Book"/>
              </a:rPr>
              <a:t>the </a:t>
            </a:r>
            <a:r>
              <a:rPr sz="2000" dirty="0">
                <a:latin typeface="Avenir Book"/>
                <a:cs typeface="Avenir Book"/>
              </a:rPr>
              <a:t>shortest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spc="-20" dirty="0">
                <a:latin typeface="Avenir Book"/>
                <a:cs typeface="Avenir Book"/>
              </a:rPr>
              <a:t>path</a:t>
            </a:r>
            <a:endParaRPr sz="2000">
              <a:latin typeface="Avenir Book"/>
              <a:cs typeface="Avenir Book"/>
            </a:endParaRPr>
          </a:p>
          <a:p>
            <a:pPr marL="355600" marR="5080" indent="-342900">
              <a:lnSpc>
                <a:spcPct val="89500"/>
              </a:lnSpc>
              <a:spcBef>
                <a:spcPts val="1045"/>
              </a:spcBef>
              <a:buSzPct val="90000"/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trajectory's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total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length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is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defined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in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terms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total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amount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transcriptional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change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that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cell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undergoes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as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it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moves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20" dirty="0">
                <a:latin typeface="Avenir Book"/>
                <a:cs typeface="Avenir Book"/>
              </a:rPr>
              <a:t>from</a:t>
            </a:r>
            <a:r>
              <a:rPr sz="2000" dirty="0">
                <a:latin typeface="Avenir Book"/>
                <a:cs typeface="Avenir Book"/>
              </a:rPr>
              <a:t> the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starting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state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to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end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state.</a:t>
            </a:r>
            <a:endParaRPr sz="2000">
              <a:latin typeface="Avenir Book"/>
              <a:cs typeface="Avenir Boo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67314" y="6555231"/>
            <a:ext cx="684657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Avenir Book"/>
                <a:cs typeface="Avenir Book"/>
                <a:hlinkClick r:id="rId3"/>
              </a:rPr>
              <a:t>http://cole-trapnell-lab.github.io/monocle-release/docs/#constructing-single-cell-trajectories</a:t>
            </a:r>
            <a:endParaRPr sz="1300">
              <a:latin typeface="Avenir Book"/>
              <a:cs typeface="Avenir Boo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539" rIns="0" bIns="0" rtlCol="0">
            <a:spAutoFit/>
          </a:bodyPr>
          <a:lstStyle/>
          <a:p>
            <a:pPr marL="1636395">
              <a:lnSpc>
                <a:spcPct val="100000"/>
              </a:lnSpc>
              <a:spcBef>
                <a:spcPts val="100"/>
              </a:spcBef>
            </a:pPr>
            <a:r>
              <a:rPr dirty="0"/>
              <a:t>There</a:t>
            </a:r>
            <a:r>
              <a:rPr spc="-90" dirty="0"/>
              <a:t> </a:t>
            </a:r>
            <a:r>
              <a:rPr dirty="0"/>
              <a:t>are</a:t>
            </a:r>
            <a:r>
              <a:rPr spc="-80" dirty="0"/>
              <a:t> </a:t>
            </a:r>
            <a:r>
              <a:rPr dirty="0"/>
              <a:t>many</a:t>
            </a:r>
            <a:r>
              <a:rPr spc="-80" dirty="0"/>
              <a:t> </a:t>
            </a:r>
            <a:r>
              <a:rPr dirty="0"/>
              <a:t>trajectory</a:t>
            </a:r>
            <a:r>
              <a:rPr spc="-85" dirty="0"/>
              <a:t> </a:t>
            </a:r>
            <a:r>
              <a:rPr dirty="0"/>
              <a:t>inference</a:t>
            </a:r>
            <a:r>
              <a:rPr spc="-75" dirty="0"/>
              <a:t> </a:t>
            </a:r>
            <a:r>
              <a:rPr spc="-10" dirty="0"/>
              <a:t>tools!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7818" y="1144360"/>
            <a:ext cx="8188959" cy="4064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400" dirty="0">
                <a:latin typeface="Avenir Book"/>
                <a:cs typeface="Avenir Book"/>
              </a:rPr>
              <a:t>Pubmed</a:t>
            </a:r>
            <a:r>
              <a:rPr sz="2400" spc="-9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results</a:t>
            </a:r>
            <a:r>
              <a:rPr sz="2400" spc="-9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for</a:t>
            </a:r>
            <a:r>
              <a:rPr sz="2400" spc="-8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“</a:t>
            </a:r>
            <a:r>
              <a:rPr sz="2400" i="1" dirty="0">
                <a:latin typeface="Avenir Book"/>
                <a:cs typeface="Avenir Book"/>
              </a:rPr>
              <a:t>trajectory</a:t>
            </a:r>
            <a:r>
              <a:rPr sz="2400" i="1" spc="-85" dirty="0">
                <a:latin typeface="Avenir Book"/>
                <a:cs typeface="Avenir Book"/>
              </a:rPr>
              <a:t> </a:t>
            </a:r>
            <a:r>
              <a:rPr sz="2400" i="1" dirty="0">
                <a:latin typeface="Avenir Book"/>
                <a:cs typeface="Avenir Book"/>
              </a:rPr>
              <a:t>inference</a:t>
            </a:r>
            <a:r>
              <a:rPr sz="2400" i="1" spc="-85" dirty="0">
                <a:latin typeface="Avenir Book"/>
                <a:cs typeface="Avenir Book"/>
              </a:rPr>
              <a:t> </a:t>
            </a:r>
            <a:r>
              <a:rPr sz="2400" i="1" dirty="0">
                <a:latin typeface="Avenir Book"/>
                <a:cs typeface="Avenir Book"/>
              </a:rPr>
              <a:t>method</a:t>
            </a:r>
            <a:r>
              <a:rPr sz="2400" i="1" spc="-95" dirty="0">
                <a:latin typeface="Avenir Book"/>
                <a:cs typeface="Avenir Book"/>
              </a:rPr>
              <a:t> </a:t>
            </a:r>
            <a:r>
              <a:rPr sz="2400" i="1" spc="-10" dirty="0">
                <a:latin typeface="Avenir Book"/>
                <a:cs typeface="Avenir Book"/>
              </a:rPr>
              <a:t>single-cell</a:t>
            </a:r>
            <a:r>
              <a:rPr sz="2400" spc="-10" dirty="0">
                <a:latin typeface="Avenir Book"/>
                <a:cs typeface="Avenir Book"/>
              </a:rPr>
              <a:t>”</a:t>
            </a:r>
            <a:endParaRPr sz="2400">
              <a:latin typeface="Avenir Book"/>
              <a:cs typeface="Avenir Boo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1691" y="1543293"/>
            <a:ext cx="5006340" cy="3989704"/>
            <a:chOff x="351691" y="1543293"/>
            <a:chExt cx="5006340" cy="39897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537" y="1543293"/>
              <a:ext cx="4897908" cy="39894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1691" y="2309445"/>
              <a:ext cx="1934845" cy="1031875"/>
            </a:xfrm>
            <a:custGeom>
              <a:avLst/>
              <a:gdLst/>
              <a:ahLst/>
              <a:cxnLst/>
              <a:rect l="l" t="t" r="r" b="b"/>
              <a:pathLst>
                <a:path w="1934845" h="1031875">
                  <a:moveTo>
                    <a:pt x="1934308" y="0"/>
                  </a:moveTo>
                  <a:lnTo>
                    <a:pt x="0" y="0"/>
                  </a:lnTo>
                  <a:lnTo>
                    <a:pt x="0" y="1031631"/>
                  </a:lnTo>
                  <a:lnTo>
                    <a:pt x="1934308" y="1031631"/>
                  </a:lnTo>
                  <a:lnTo>
                    <a:pt x="19343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4768" y="2766645"/>
              <a:ext cx="0" cy="1993264"/>
            </a:xfrm>
            <a:custGeom>
              <a:avLst/>
              <a:gdLst/>
              <a:ahLst/>
              <a:cxnLst/>
              <a:rect l="l" t="t" r="r" b="b"/>
              <a:pathLst>
                <a:path h="1993264">
                  <a:moveTo>
                    <a:pt x="0" y="1992923"/>
                  </a:moveTo>
                  <a:lnTo>
                    <a:pt x="1" y="0"/>
                  </a:lnTo>
                </a:path>
              </a:pathLst>
            </a:custGeom>
            <a:ln w="254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6054" y="4573734"/>
            <a:ext cx="19494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50" dirty="0">
                <a:latin typeface="Avenir Book"/>
                <a:cs typeface="Avenir Book"/>
              </a:rPr>
              <a:t>0</a:t>
            </a:r>
            <a:endParaRPr sz="2350">
              <a:latin typeface="Avenir Book"/>
              <a:cs typeface="Avenir Boo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8121" y="2546814"/>
            <a:ext cx="37782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35" dirty="0">
                <a:latin typeface="Avenir Book"/>
                <a:cs typeface="Avenir Book"/>
              </a:rPr>
              <a:t>70</a:t>
            </a:r>
            <a:endParaRPr sz="2350">
              <a:latin typeface="Avenir Book"/>
              <a:cs typeface="Avenir Boo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539" rIns="0" bIns="0" rtlCol="0">
            <a:spAutoFit/>
          </a:bodyPr>
          <a:lstStyle/>
          <a:p>
            <a:pPr marL="1711325">
              <a:lnSpc>
                <a:spcPct val="100000"/>
              </a:lnSpc>
              <a:spcBef>
                <a:spcPts val="100"/>
              </a:spcBef>
            </a:pPr>
            <a:r>
              <a:rPr dirty="0"/>
              <a:t>Comparisons</a:t>
            </a:r>
            <a:r>
              <a:rPr spc="-90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dirty="0"/>
              <a:t>trajectory</a:t>
            </a:r>
            <a:r>
              <a:rPr spc="-95" dirty="0"/>
              <a:t> </a:t>
            </a:r>
            <a:r>
              <a:rPr dirty="0"/>
              <a:t>inference</a:t>
            </a:r>
            <a:r>
              <a:rPr spc="-95" dirty="0"/>
              <a:t> </a:t>
            </a:r>
            <a:r>
              <a:rPr spc="-10" dirty="0"/>
              <a:t>tools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7818" y="1144361"/>
            <a:ext cx="10187940" cy="4064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400" dirty="0">
                <a:latin typeface="Avenir Book"/>
                <a:cs typeface="Avenir Book"/>
              </a:rPr>
              <a:t>Dynverse</a:t>
            </a:r>
            <a:r>
              <a:rPr sz="2400" spc="-8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lets</a:t>
            </a:r>
            <a:r>
              <a:rPr sz="2400" spc="-7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you</a:t>
            </a:r>
            <a:r>
              <a:rPr sz="2400" spc="-7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infer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and</a:t>
            </a:r>
            <a:r>
              <a:rPr sz="2400" spc="-8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compare</a:t>
            </a:r>
            <a:r>
              <a:rPr sz="2400" spc="-7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trajectories</a:t>
            </a:r>
            <a:r>
              <a:rPr sz="2400" spc="-7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using</a:t>
            </a:r>
            <a:r>
              <a:rPr sz="2400" spc="-7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multiple</a:t>
            </a:r>
            <a:r>
              <a:rPr sz="2400" spc="-7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algorithms.</a:t>
            </a:r>
            <a:endParaRPr sz="2400">
              <a:latin typeface="Avenir Book"/>
              <a:cs typeface="Avenir Boo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488" y="1949185"/>
            <a:ext cx="8872363" cy="420513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35042" y="6356603"/>
            <a:ext cx="3679190" cy="4400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760855">
              <a:lnSpc>
                <a:spcPts val="1580"/>
              </a:lnSpc>
              <a:spcBef>
                <a:spcPts val="235"/>
              </a:spcBef>
            </a:pPr>
            <a:r>
              <a:rPr sz="1400" spc="-10" dirty="0">
                <a:latin typeface="Avenir Book"/>
                <a:cs typeface="Avenir Book"/>
              </a:rPr>
              <a:t>guidelines.dynverse.org </a:t>
            </a:r>
            <a:r>
              <a:rPr sz="1400" dirty="0">
                <a:latin typeface="Avenir Book"/>
                <a:cs typeface="Avenir Book"/>
              </a:rPr>
              <a:t>Saelens</a:t>
            </a:r>
            <a:r>
              <a:rPr sz="1400" spc="-30" dirty="0">
                <a:latin typeface="Avenir Book"/>
                <a:cs typeface="Avenir Book"/>
              </a:rPr>
              <a:t> W.</a:t>
            </a:r>
            <a:r>
              <a:rPr sz="1400" spc="-3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3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3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(2019)</a:t>
            </a:r>
            <a:r>
              <a:rPr sz="1400" spc="-30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Nature</a:t>
            </a:r>
            <a:r>
              <a:rPr sz="1400" i="1" spc="-40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Biotechnology.</a:t>
            </a:r>
            <a:endParaRPr sz="1400">
              <a:latin typeface="Avenir Book"/>
              <a:cs typeface="Avenir Boo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826385" marR="5080" indent="-2115820">
              <a:lnSpc>
                <a:spcPct val="101200"/>
              </a:lnSpc>
              <a:spcBef>
                <a:spcPts val="50"/>
              </a:spcBef>
            </a:pPr>
            <a:r>
              <a:rPr dirty="0"/>
              <a:t>Slingshot</a:t>
            </a:r>
            <a:r>
              <a:rPr spc="-35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one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most</a:t>
            </a:r>
            <a:r>
              <a:rPr spc="-30" dirty="0"/>
              <a:t> </a:t>
            </a:r>
            <a:r>
              <a:rPr dirty="0"/>
              <a:t>widely</a:t>
            </a:r>
            <a:r>
              <a:rPr spc="-35" dirty="0"/>
              <a:t> </a:t>
            </a:r>
            <a:r>
              <a:rPr dirty="0"/>
              <a:t>used</a:t>
            </a:r>
            <a:r>
              <a:rPr spc="-30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10" dirty="0"/>
              <a:t>robust </a:t>
            </a:r>
            <a:r>
              <a:rPr dirty="0"/>
              <a:t>approaches</a:t>
            </a:r>
            <a:r>
              <a:rPr spc="-6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dirty="0"/>
              <a:t>infer</a:t>
            </a:r>
            <a:r>
              <a:rPr spc="-70" dirty="0"/>
              <a:t> </a:t>
            </a:r>
            <a:r>
              <a:rPr spc="-10" dirty="0"/>
              <a:t>trajectory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243" y="1202435"/>
            <a:ext cx="6866255" cy="123571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15"/>
              </a:spcBef>
              <a:buAutoNum type="arabicPeriod"/>
              <a:tabLst>
                <a:tab pos="469265" algn="l"/>
              </a:tabLst>
            </a:pPr>
            <a:r>
              <a:rPr sz="2000" dirty="0">
                <a:latin typeface="Avenir Book"/>
                <a:cs typeface="Avenir Book"/>
              </a:rPr>
              <a:t>Cluster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scRNA-</a:t>
            </a:r>
            <a:r>
              <a:rPr sz="2000" dirty="0">
                <a:latin typeface="Avenir Book"/>
                <a:cs typeface="Avenir Book"/>
              </a:rPr>
              <a:t>Seq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data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in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low-</a:t>
            </a:r>
            <a:r>
              <a:rPr sz="2000" dirty="0">
                <a:latin typeface="Avenir Book"/>
                <a:cs typeface="Avenir Book"/>
              </a:rPr>
              <a:t>dimensional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space.</a:t>
            </a:r>
            <a:endParaRPr sz="2000">
              <a:latin typeface="Avenir Book"/>
              <a:cs typeface="Avenir Book"/>
            </a:endParaRPr>
          </a:p>
          <a:p>
            <a:pPr marL="469265" indent="-456565">
              <a:lnSpc>
                <a:spcPct val="100000"/>
              </a:lnSpc>
              <a:spcBef>
                <a:spcPts val="815"/>
              </a:spcBef>
              <a:buAutoNum type="arabicPeriod"/>
              <a:tabLst>
                <a:tab pos="469265" algn="l"/>
              </a:tabLst>
            </a:pPr>
            <a:r>
              <a:rPr sz="2000" dirty="0">
                <a:latin typeface="Avenir Book"/>
                <a:cs typeface="Avenir Book"/>
              </a:rPr>
              <a:t>Building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minimum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spanning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tree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(MST)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on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clusters.</a:t>
            </a:r>
            <a:endParaRPr sz="2000">
              <a:latin typeface="Avenir Book"/>
              <a:cs typeface="Avenir Book"/>
            </a:endParaRPr>
          </a:p>
          <a:p>
            <a:pPr marL="469265" indent="-45656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469265" algn="l"/>
              </a:tabLst>
            </a:pPr>
            <a:r>
              <a:rPr sz="2000" dirty="0">
                <a:latin typeface="Avenir Book"/>
                <a:cs typeface="Avenir Book"/>
              </a:rPr>
              <a:t>Fit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principal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curves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through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20" dirty="0">
                <a:latin typeface="Avenir Book"/>
                <a:cs typeface="Avenir Book"/>
              </a:rPr>
              <a:t>MST.</a:t>
            </a:r>
            <a:endParaRPr sz="2000">
              <a:latin typeface="Avenir Book"/>
              <a:cs typeface="Avenir Boo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92903" y="6569964"/>
            <a:ext cx="3020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Street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K.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(2018)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BMC</a:t>
            </a:r>
            <a:r>
              <a:rPr sz="1400" i="1" spc="-20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Genomics.</a:t>
            </a:r>
            <a:endParaRPr sz="1400">
              <a:latin typeface="Avenir Book"/>
              <a:cs typeface="Avenir Boo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5503" y="2981496"/>
            <a:ext cx="11310620" cy="2887345"/>
            <a:chOff x="775503" y="2981496"/>
            <a:chExt cx="11310620" cy="28873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5503" y="3068303"/>
              <a:ext cx="11310018" cy="26264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877513" y="2981502"/>
              <a:ext cx="6690359" cy="2887345"/>
            </a:xfrm>
            <a:custGeom>
              <a:avLst/>
              <a:gdLst/>
              <a:ahLst/>
              <a:cxnLst/>
              <a:rect l="l" t="t" r="r" b="b"/>
              <a:pathLst>
                <a:path w="6690359" h="2887345">
                  <a:moveTo>
                    <a:pt x="3275634" y="86804"/>
                  </a:moveTo>
                  <a:lnTo>
                    <a:pt x="0" y="86804"/>
                  </a:lnTo>
                  <a:lnTo>
                    <a:pt x="0" y="2886849"/>
                  </a:lnTo>
                  <a:lnTo>
                    <a:pt x="3275634" y="2886849"/>
                  </a:lnTo>
                  <a:lnTo>
                    <a:pt x="3275634" y="86804"/>
                  </a:lnTo>
                  <a:close/>
                </a:path>
                <a:path w="6690359" h="2887345">
                  <a:moveTo>
                    <a:pt x="6690169" y="0"/>
                  </a:moveTo>
                  <a:lnTo>
                    <a:pt x="3555352" y="0"/>
                  </a:lnTo>
                  <a:lnTo>
                    <a:pt x="3555352" y="2800045"/>
                  </a:lnTo>
                  <a:lnTo>
                    <a:pt x="6690169" y="2800045"/>
                  </a:lnTo>
                  <a:lnTo>
                    <a:pt x="6690169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1286</Words>
  <Application>Microsoft Macintosh PowerPoint</Application>
  <PresentationFormat>Widescreen</PresentationFormat>
  <Paragraphs>141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Arial</vt:lpstr>
      <vt:lpstr>Avenir</vt:lpstr>
      <vt:lpstr>Avenir Black</vt:lpstr>
      <vt:lpstr>Avenir Book</vt:lpstr>
      <vt:lpstr>Calibri</vt:lpstr>
      <vt:lpstr>Times New Roman</vt:lpstr>
      <vt:lpstr>Office Theme</vt:lpstr>
      <vt:lpstr>2024 HCA Single-Cell Omics in-person Computational and Experimental Design Workshop   Inferring trajectories from scRNA-Seq data</vt:lpstr>
      <vt:lpstr>PowerPoint Presentation</vt:lpstr>
      <vt:lpstr>PowerPoint Presentation</vt:lpstr>
      <vt:lpstr>Outline: Inferring trajectories</vt:lpstr>
      <vt:lpstr>Reconstructing trajectories from scRNA-Seq measurements</vt:lpstr>
      <vt:lpstr>Defining pseudotime along a trajectory</vt:lpstr>
      <vt:lpstr>There are many trajectory inference tools!</vt:lpstr>
      <vt:lpstr>Comparisons of trajectory inference tools</vt:lpstr>
      <vt:lpstr>Slingshot is one of the most widely used and robust approaches to infer trajectory</vt:lpstr>
      <vt:lpstr>Building a minimum spanning tree</vt:lpstr>
      <vt:lpstr>Building a minimum spanning tree</vt:lpstr>
      <vt:lpstr>Building a minimum spanning tree</vt:lpstr>
      <vt:lpstr>Fitting principal curves to tree and measuring pseudotime</vt:lpstr>
      <vt:lpstr>Fitting principal curves to tree and measuring pseudotime</vt:lpstr>
      <vt:lpstr>Fitting principal curves to tree and measuring pseudotime</vt:lpstr>
      <vt:lpstr>Which cell came first? How is a trajectory oriented?</vt:lpstr>
      <vt:lpstr>RNA velocity: predicting the future state of individual cells</vt:lpstr>
      <vt:lpstr>RNA velocity: predicting the future state of individual cells</vt:lpstr>
      <vt:lpstr>RNA velocity: modeling transcriptional dynamics</vt:lpstr>
      <vt:lpstr>RNA velocity: example with circadian-associated genes</vt:lpstr>
      <vt:lpstr>RNA velocity: example with human embryonic glutamergic neurogenesis (10 weeks p.c.)</vt:lpstr>
      <vt:lpstr>Important follow-up studies in trajectory inference and pseudotime</vt:lpstr>
      <vt:lpstr>Discovering genes associated with the lineages in the trajectory, or differentially expressed between lineages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 HCA Single-Cell Omics in-person Computational and Experimental Design Workshop   Inferring trajectories from scRNA-Seq data</dc:title>
  <cp:lastModifiedBy>Son Nguyen</cp:lastModifiedBy>
  <cp:revision>2</cp:revision>
  <dcterms:created xsi:type="dcterms:W3CDTF">2024-06-18T15:05:10Z</dcterms:created>
  <dcterms:modified xsi:type="dcterms:W3CDTF">2024-06-24T02:30:02Z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2023-10-25T00:00:00Z</vt:filetime>
  </property>
  <property fmtid="{D5CDD505-2E9C-101B-9397-08002B2CF9AE}" pid="3" name="LastSaved">
    <vt:filetime>2024-06-18T00:00:00Z</vt:filetime>
  </property>
  <property fmtid="{D5CDD505-2E9C-101B-9397-08002B2CF9AE}" pid="4" name="Producer">
    <vt:lpwstr>macOS Version 13.5.2 (Build 22G91) Quartz PDFContext</vt:lpwstr>
  </property>
</Properties>
</file>